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
      <p:font typeface="Lato"/>
      <p:regular r:id="rId37"/>
      <p:bold r:id="rId38"/>
      <p:italic r:id="rId39"/>
      <p:boldItalic r:id="rId40"/>
    </p:embeddedFont>
    <p:embeddedFont>
      <p:font typeface="Montserra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4b514e7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4b514e7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54b514e7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54b514e7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4b514e7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54b514e7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5079bd4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55079bd4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5079bd4e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55079bd4e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5079bd4e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5079bd4e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5079bd4e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5079bd4e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5079bd4e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5079bd4e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chemeClr val="dk1"/>
              </a:buClr>
              <a:buSzPts val="1200"/>
              <a:buFont typeface="Calibri"/>
              <a:buAutoNum type="arabicPeriod"/>
            </a:pPr>
            <a:r>
              <a:rPr lang="fr" sz="1200">
                <a:solidFill>
                  <a:schemeClr val="dk1"/>
                </a:solidFill>
                <a:latin typeface="Calibri"/>
                <a:ea typeface="Calibri"/>
                <a:cs typeface="Calibri"/>
                <a:sym typeface="Calibri"/>
              </a:rPr>
              <a:t>Collecte et gestion des données : Les Systèmes d'informations industriels collectent et gèrent une multitude de données provenant de différentes sources au sein d'une entreprise industrielle. Cela inclut les données opérationnelles telles que les données de production, les données de qualité, les données logistiques, ainsi que les données issues des équipements industriels et des capteurs. Ces données sont ensuite structurées, stockées et traitées pour permettre une prise de décision éclairée.</a:t>
            </a:r>
            <a:endParaRPr>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55079bd4e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55079bd4e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5079bd4e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5079bd4e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eae76446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eae76446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5079bd4e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5079bd4e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5079bd4eb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55079bd4e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55079bd4e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55079bd4e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51240f33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51240f33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551240f3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551240f3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51240f33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551240f33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551240f33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551240f33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5871caff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5871caff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5079bd4e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5079bd4e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82dffd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82dffd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55079bd4e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55079bd4e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aa3156e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aa3156e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5079bd4e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5079bd4e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54b514e7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54b514e7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54b514e7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54b514e7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png"/><Relationship Id="rId10" Type="http://schemas.openxmlformats.org/officeDocument/2006/relationships/image" Target="../media/image19.png"/><Relationship Id="rId9"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19.png"/><Relationship Id="rId13" Type="http://schemas.openxmlformats.org/officeDocument/2006/relationships/image" Target="../media/image21.png"/><Relationship Id="rId12"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6.png"/><Relationship Id="rId13" Type="http://schemas.openxmlformats.org/officeDocument/2006/relationships/image" Target="../media/image27.png"/><Relationship Id="rId12"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30.png"/><Relationship Id="rId5" Type="http://schemas.openxmlformats.org/officeDocument/2006/relationships/hyperlink" Target="https://learn.microsoft.com/fr-fr/training/achievements/learn.mec.microsoft-educator-academy.trophy?username=FornierYann-4521&amp;sharingId=6C31FDA7E6D1755" TargetMode="External"/><Relationship Id="rId6" Type="http://schemas.openxmlformats.org/officeDocument/2006/relationships/image" Target="../media/image28.png"/><Relationship Id="rId7" Type="http://schemas.openxmlformats.org/officeDocument/2006/relationships/image" Target="../media/image18.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6.png"/><Relationship Id="rId13" Type="http://schemas.openxmlformats.org/officeDocument/2006/relationships/image" Target="../media/image27.png"/><Relationship Id="rId12"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hyperlink" Target="https://learn.microsoft.com/fr-fr/training/achievements/learn.mec.microsoft-educator-academy.trophy?username=FornierYann-4521&amp;sharingId=6C31FDA7E6D1755" TargetMode="External"/><Relationship Id="rId9" Type="http://schemas.openxmlformats.org/officeDocument/2006/relationships/image" Target="../media/image15.png"/><Relationship Id="rId1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18.png"/><Relationship Id="rId7" Type="http://schemas.openxmlformats.org/officeDocument/2006/relationships/image" Target="../media/image23.png"/><Relationship Id="rId8"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Systèmes d’information industriels</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Mastère spécialisé EMNSPI Bac + 6</a:t>
            </a:r>
            <a:endParaRPr/>
          </a:p>
        </p:txBody>
      </p:sp>
      <p:sp>
        <p:nvSpPr>
          <p:cNvPr id="130" name="Google Shape;130;p13"/>
          <p:cNvSpPr txBox="1"/>
          <p:nvPr/>
        </p:nvSpPr>
        <p:spPr>
          <a:xfrm>
            <a:off x="6725325" y="4337275"/>
            <a:ext cx="20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Un cours de Yann Fornier</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236" name="Google Shape;236;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100">
                <a:solidFill>
                  <a:srgbClr val="000000"/>
                </a:solidFill>
                <a:latin typeface="Arial"/>
                <a:ea typeface="Arial"/>
                <a:cs typeface="Arial"/>
                <a:sym typeface="Arial"/>
              </a:rPr>
              <a:t>III. Gouvernance et organisation d'un SI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Gouvernance des systèmes d'informations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Rôles et responsabilités des acteurs impliqués dans la gestion des systèmes d'informations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Méthodologies de gestion des systèmes d'informations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242" name="Google Shape;242;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sz="1100">
                <a:solidFill>
                  <a:srgbClr val="000000"/>
                </a:solidFill>
                <a:latin typeface="Arial"/>
                <a:ea typeface="Arial"/>
                <a:cs typeface="Arial"/>
                <a:sym typeface="Arial"/>
              </a:rPr>
              <a:t>IV. Bases de données et Big Data dans les Systèmes d'informations industriels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Fondements des bases de données dans l'industrie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Modélisation des données industrielles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Introduction au Big Data dans le contexte industriel</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V. Management stratégique des Systèmes d'informations industriels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Alignement stratégique des systèmes d'informations avec la stratégie d'entreprise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Planification et gestion des ressources des systèmes d'informations</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Évaluation des performances des systèmes d'informations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248" name="Google Shape;248;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100">
                <a:solidFill>
                  <a:srgbClr val="000000"/>
                </a:solidFill>
                <a:latin typeface="Arial"/>
                <a:ea typeface="Arial"/>
                <a:cs typeface="Arial"/>
                <a:sym typeface="Arial"/>
              </a:rPr>
              <a:t>VI. Systèmes d'informations et Chaîne Logistique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Systèmes d'informations et optimisation de la chaîne logistique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Gestion des flux d'information dans la chaîne logistique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Intégration des systèmes d'informations avec les partenaires de la chaîne logistique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VII. Conclusion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Récapitulation des principaux points abordés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Perspectives d'avenir pour les systèmes d'informations industriels</a:t>
            </a:r>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5"/>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Introduction aux Systèmes d’Informations Industriels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6"/>
          <p:cNvSpPr/>
          <p:nvPr/>
        </p:nvSpPr>
        <p:spPr>
          <a:xfrm>
            <a:off x="1377750" y="2945325"/>
            <a:ext cx="6388500" cy="13878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260" name="Google Shape;260;p26"/>
          <p:cNvSpPr txBox="1"/>
          <p:nvPr>
            <p:ph idx="1" type="body"/>
          </p:nvPr>
        </p:nvSpPr>
        <p:spPr>
          <a:xfrm>
            <a:off x="819150" y="1990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Dans le contexte de l’industrie, les </a:t>
            </a:r>
            <a:r>
              <a:rPr b="1" lang="fr"/>
              <a:t>systèmes d’informations industriels (SII) </a:t>
            </a:r>
            <a:r>
              <a:rPr lang="fr"/>
              <a:t>sont des ensembles rassemblant des technologies, des processus et des ressources qui permettent la collecte, le stockage, la gestion et la diffusion d’informations essentielles à la prise de décision et à l’optimisation des opérations industrielles.</a:t>
            </a:r>
            <a:endParaRPr/>
          </a:p>
        </p:txBody>
      </p:sp>
      <p:sp>
        <p:nvSpPr>
          <p:cNvPr id="261" name="Google Shape;261;p26"/>
          <p:cNvSpPr/>
          <p:nvPr/>
        </p:nvSpPr>
        <p:spPr>
          <a:xfrm>
            <a:off x="1551225" y="3108625"/>
            <a:ext cx="2837100" cy="469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Collecte et gestion des données</a:t>
            </a:r>
            <a:endParaRPr/>
          </a:p>
        </p:txBody>
      </p:sp>
      <p:sp>
        <p:nvSpPr>
          <p:cNvPr id="262" name="Google Shape;262;p26"/>
          <p:cNvSpPr/>
          <p:nvPr/>
        </p:nvSpPr>
        <p:spPr>
          <a:xfrm>
            <a:off x="1551225" y="3704625"/>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263" name="Google Shape;263;p26"/>
          <p:cNvSpPr/>
          <p:nvPr/>
        </p:nvSpPr>
        <p:spPr>
          <a:xfrm>
            <a:off x="4591725" y="3108625"/>
            <a:ext cx="2837100" cy="469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Coordination et communication</a:t>
            </a:r>
            <a:endParaRPr/>
          </a:p>
        </p:txBody>
      </p:sp>
      <p:sp>
        <p:nvSpPr>
          <p:cNvPr id="264" name="Google Shape;264;p26"/>
          <p:cNvSpPr/>
          <p:nvPr/>
        </p:nvSpPr>
        <p:spPr>
          <a:xfrm>
            <a:off x="4591725" y="3704625"/>
            <a:ext cx="2837100" cy="469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Prise de décision</a:t>
            </a:r>
            <a:endParaRPr/>
          </a:p>
        </p:txBody>
      </p:sp>
      <p:sp>
        <p:nvSpPr>
          <p:cNvPr id="265" name="Google Shape;265;p26"/>
          <p:cNvSpPr txBox="1"/>
          <p:nvPr/>
        </p:nvSpPr>
        <p:spPr>
          <a:xfrm>
            <a:off x="3097200" y="4261687"/>
            <a:ext cx="29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latin typeface="Calibri"/>
                <a:ea typeface="Calibri"/>
                <a:cs typeface="Calibri"/>
                <a:sym typeface="Calibri"/>
              </a:rPr>
              <a:t>Système d’Informations Industriels</a:t>
            </a:r>
            <a:endParaRPr b="1">
              <a:solidFill>
                <a:srgbClr val="FF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271" name="Google Shape;271;p27"/>
          <p:cNvSpPr/>
          <p:nvPr/>
        </p:nvSpPr>
        <p:spPr>
          <a:xfrm>
            <a:off x="3153450" y="890000"/>
            <a:ext cx="2837100" cy="469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Collecte et gestion des données</a:t>
            </a:r>
            <a:endParaRPr/>
          </a:p>
        </p:txBody>
      </p:sp>
      <p:sp>
        <p:nvSpPr>
          <p:cNvPr id="272" name="Google Shape;272;p27"/>
          <p:cNvSpPr/>
          <p:nvPr/>
        </p:nvSpPr>
        <p:spPr>
          <a:xfrm>
            <a:off x="4190700" y="1683850"/>
            <a:ext cx="7626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“Data”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p:nvPr/>
        </p:nvSpPr>
        <p:spPr>
          <a:xfrm>
            <a:off x="724313"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Industrielles</a:t>
            </a:r>
            <a:endParaRPr/>
          </a:p>
        </p:txBody>
      </p:sp>
      <p:sp>
        <p:nvSpPr>
          <p:cNvPr id="278" name="Google Shape;278;p28"/>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279" name="Google Shape;279;p28"/>
          <p:cNvSpPr/>
          <p:nvPr/>
        </p:nvSpPr>
        <p:spPr>
          <a:xfrm>
            <a:off x="3153450" y="890000"/>
            <a:ext cx="2837100" cy="469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Collecte et gestion des données</a:t>
            </a:r>
            <a:endParaRPr/>
          </a:p>
        </p:txBody>
      </p:sp>
      <p:sp>
        <p:nvSpPr>
          <p:cNvPr id="280" name="Google Shape;280;p28"/>
          <p:cNvSpPr/>
          <p:nvPr/>
        </p:nvSpPr>
        <p:spPr>
          <a:xfrm>
            <a:off x="4190700" y="1683850"/>
            <a:ext cx="7626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“Data”</a:t>
            </a:r>
            <a:endParaRPr/>
          </a:p>
        </p:txBody>
      </p:sp>
      <p:sp>
        <p:nvSpPr>
          <p:cNvPr id="281" name="Google Shape;281;p28"/>
          <p:cNvSpPr/>
          <p:nvPr/>
        </p:nvSpPr>
        <p:spPr>
          <a:xfrm>
            <a:off x="2717038"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RH</a:t>
            </a:r>
            <a:endParaRPr/>
          </a:p>
        </p:txBody>
      </p:sp>
      <p:sp>
        <p:nvSpPr>
          <p:cNvPr id="282" name="Google Shape;282;p28"/>
          <p:cNvSpPr/>
          <p:nvPr/>
        </p:nvSpPr>
        <p:spPr>
          <a:xfrm>
            <a:off x="4709763"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Commerciales</a:t>
            </a:r>
            <a:endParaRPr/>
          </a:p>
        </p:txBody>
      </p:sp>
      <p:sp>
        <p:nvSpPr>
          <p:cNvPr id="283" name="Google Shape;283;p28"/>
          <p:cNvSpPr/>
          <p:nvPr/>
        </p:nvSpPr>
        <p:spPr>
          <a:xfrm>
            <a:off x="6702488"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Financières</a:t>
            </a:r>
            <a:endParaRPr/>
          </a:p>
        </p:txBody>
      </p:sp>
      <p:cxnSp>
        <p:nvCxnSpPr>
          <p:cNvPr id="284" name="Google Shape;284;p28"/>
          <p:cNvCxnSpPr>
            <a:stCxn id="280" idx="2"/>
            <a:endCxn id="277" idx="0"/>
          </p:cNvCxnSpPr>
          <p:nvPr/>
        </p:nvCxnSpPr>
        <p:spPr>
          <a:xfrm rot="5400000">
            <a:off x="2613000" y="1123150"/>
            <a:ext cx="928800" cy="2989200"/>
          </a:xfrm>
          <a:prstGeom prst="curvedConnector3">
            <a:avLst>
              <a:gd fmla="val 49993" name="adj1"/>
            </a:avLst>
          </a:prstGeom>
          <a:noFill/>
          <a:ln cap="flat" cmpd="sng" w="9525">
            <a:solidFill>
              <a:srgbClr val="FF0000"/>
            </a:solidFill>
            <a:prstDash val="dash"/>
            <a:round/>
            <a:headEnd len="med" w="med" type="none"/>
            <a:tailEnd len="med" w="med" type="stealth"/>
          </a:ln>
        </p:spPr>
      </p:cxnSp>
      <p:cxnSp>
        <p:nvCxnSpPr>
          <p:cNvPr id="285" name="Google Shape;285;p28"/>
          <p:cNvCxnSpPr>
            <a:stCxn id="280" idx="2"/>
            <a:endCxn id="281" idx="0"/>
          </p:cNvCxnSpPr>
          <p:nvPr/>
        </p:nvCxnSpPr>
        <p:spPr>
          <a:xfrm rot="5400000">
            <a:off x="3609450" y="2119600"/>
            <a:ext cx="928800" cy="996300"/>
          </a:xfrm>
          <a:prstGeom prst="curvedConnector3">
            <a:avLst>
              <a:gd fmla="val 49993" name="adj1"/>
            </a:avLst>
          </a:prstGeom>
          <a:noFill/>
          <a:ln cap="flat" cmpd="sng" w="9525">
            <a:solidFill>
              <a:srgbClr val="FF0000"/>
            </a:solidFill>
            <a:prstDash val="dash"/>
            <a:round/>
            <a:headEnd len="med" w="med" type="none"/>
            <a:tailEnd len="med" w="med" type="stealth"/>
          </a:ln>
        </p:spPr>
      </p:cxnSp>
      <p:cxnSp>
        <p:nvCxnSpPr>
          <p:cNvPr id="286" name="Google Shape;286;p28"/>
          <p:cNvCxnSpPr>
            <a:stCxn id="280" idx="2"/>
            <a:endCxn id="282" idx="0"/>
          </p:cNvCxnSpPr>
          <p:nvPr/>
        </p:nvCxnSpPr>
        <p:spPr>
          <a:xfrm flipH="1" rot="-5400000">
            <a:off x="4605750" y="2119600"/>
            <a:ext cx="928800" cy="996300"/>
          </a:xfrm>
          <a:prstGeom prst="curvedConnector3">
            <a:avLst>
              <a:gd fmla="val 49993" name="adj1"/>
            </a:avLst>
          </a:prstGeom>
          <a:noFill/>
          <a:ln cap="flat" cmpd="sng" w="9525">
            <a:solidFill>
              <a:srgbClr val="FF0000"/>
            </a:solidFill>
            <a:prstDash val="dash"/>
            <a:round/>
            <a:headEnd len="med" w="med" type="none"/>
            <a:tailEnd len="med" w="med" type="stealth"/>
          </a:ln>
        </p:spPr>
      </p:cxnSp>
      <p:cxnSp>
        <p:nvCxnSpPr>
          <p:cNvPr id="287" name="Google Shape;287;p28"/>
          <p:cNvCxnSpPr>
            <a:stCxn id="280" idx="2"/>
            <a:endCxn id="283" idx="0"/>
          </p:cNvCxnSpPr>
          <p:nvPr/>
        </p:nvCxnSpPr>
        <p:spPr>
          <a:xfrm flipH="1" rot="-5400000">
            <a:off x="5602200" y="1123150"/>
            <a:ext cx="928800" cy="2989200"/>
          </a:xfrm>
          <a:prstGeom prst="curvedConnector3">
            <a:avLst>
              <a:gd fmla="val 49993" name="adj1"/>
            </a:avLst>
          </a:prstGeom>
          <a:noFill/>
          <a:ln cap="flat" cmpd="sng" w="9525">
            <a:solidFill>
              <a:srgbClr val="FF0000"/>
            </a:solidFill>
            <a:prstDash val="dash"/>
            <a:round/>
            <a:headEnd len="med" w="med" type="none"/>
            <a:tailEnd len="med" w="med" type="stealth"/>
          </a:ln>
        </p:spPr>
      </p:cxnSp>
      <p:sp>
        <p:nvSpPr>
          <p:cNvPr id="288" name="Google Shape;288;p28"/>
          <p:cNvSpPr txBox="1"/>
          <p:nvPr/>
        </p:nvSpPr>
        <p:spPr>
          <a:xfrm>
            <a:off x="3139350" y="4459725"/>
            <a:ext cx="286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Calibri"/>
                <a:ea typeface="Calibri"/>
                <a:cs typeface="Calibri"/>
                <a:sym typeface="Calibri"/>
              </a:rPr>
              <a:t>Et plus encore…</a:t>
            </a:r>
            <a:endParaRPr>
              <a:latin typeface="Calibri"/>
              <a:ea typeface="Calibri"/>
              <a:cs typeface="Calibri"/>
              <a:sym typeface="Calibri"/>
            </a:endParaRPr>
          </a:p>
        </p:txBody>
      </p:sp>
      <p:sp>
        <p:nvSpPr>
          <p:cNvPr id="289" name="Google Shape;289;p28"/>
          <p:cNvSpPr txBox="1"/>
          <p:nvPr/>
        </p:nvSpPr>
        <p:spPr>
          <a:xfrm>
            <a:off x="3628050" y="2571750"/>
            <a:ext cx="18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latin typeface="Calibri"/>
                <a:ea typeface="Calibri"/>
                <a:cs typeface="Calibri"/>
                <a:sym typeface="Calibri"/>
              </a:rPr>
              <a:t>Catégorisation</a:t>
            </a:r>
            <a:endParaRPr b="1">
              <a:solidFill>
                <a:srgbClr val="FF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p:nvPr/>
        </p:nvSpPr>
        <p:spPr>
          <a:xfrm>
            <a:off x="3714725" y="3608450"/>
            <a:ext cx="3663600" cy="1223400"/>
          </a:xfrm>
          <a:prstGeom prst="roundRect">
            <a:avLst>
              <a:gd fmla="val 16667" name="adj"/>
            </a:avLst>
          </a:prstGeom>
          <a:noFill/>
          <a:ln cap="flat" cmpd="sng" w="19050">
            <a:solidFill>
              <a:srgbClr val="0000FF"/>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3714725" y="2341925"/>
            <a:ext cx="3663600" cy="1223400"/>
          </a:xfrm>
          <a:prstGeom prst="roundRect">
            <a:avLst>
              <a:gd fmla="val 16667" name="adj"/>
            </a:avLst>
          </a:prstGeom>
          <a:noFill/>
          <a:ln cap="flat" cmpd="sng" w="19050">
            <a:solidFill>
              <a:srgbClr val="FF99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1597075" y="1596500"/>
            <a:ext cx="1704300" cy="252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300"/>
              <a:t>Données Industrielles</a:t>
            </a:r>
            <a:endParaRPr sz="1300"/>
          </a:p>
        </p:txBody>
      </p:sp>
      <p:sp>
        <p:nvSpPr>
          <p:cNvPr id="297" name="Google Shape;297;p29"/>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298" name="Google Shape;298;p29"/>
          <p:cNvSpPr/>
          <p:nvPr/>
        </p:nvSpPr>
        <p:spPr>
          <a:xfrm>
            <a:off x="3153450" y="890000"/>
            <a:ext cx="2837100" cy="469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Collecte et gestion des données</a:t>
            </a:r>
            <a:endParaRPr/>
          </a:p>
        </p:txBody>
      </p:sp>
      <p:sp>
        <p:nvSpPr>
          <p:cNvPr id="299" name="Google Shape;299;p29"/>
          <p:cNvSpPr/>
          <p:nvPr/>
        </p:nvSpPr>
        <p:spPr>
          <a:xfrm>
            <a:off x="285750" y="2898175"/>
            <a:ext cx="7626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“Data”</a:t>
            </a:r>
            <a:endParaRPr/>
          </a:p>
        </p:txBody>
      </p:sp>
      <p:sp>
        <p:nvSpPr>
          <p:cNvPr id="300" name="Google Shape;300;p29"/>
          <p:cNvSpPr/>
          <p:nvPr/>
        </p:nvSpPr>
        <p:spPr>
          <a:xfrm>
            <a:off x="1745125" y="227065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Données de production</a:t>
            </a:r>
            <a:endParaRPr sz="1300"/>
          </a:p>
        </p:txBody>
      </p:sp>
      <p:sp>
        <p:nvSpPr>
          <p:cNvPr id="301" name="Google Shape;301;p29"/>
          <p:cNvSpPr/>
          <p:nvPr/>
        </p:nvSpPr>
        <p:spPr>
          <a:xfrm>
            <a:off x="1745250" y="272920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Données de qualité</a:t>
            </a:r>
            <a:endParaRPr sz="1300"/>
          </a:p>
        </p:txBody>
      </p:sp>
      <p:sp>
        <p:nvSpPr>
          <p:cNvPr id="302" name="Google Shape;302;p29"/>
          <p:cNvSpPr/>
          <p:nvPr/>
        </p:nvSpPr>
        <p:spPr>
          <a:xfrm>
            <a:off x="1745225" y="318775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Données logistiques</a:t>
            </a:r>
            <a:endParaRPr sz="1300"/>
          </a:p>
        </p:txBody>
      </p:sp>
      <p:sp>
        <p:nvSpPr>
          <p:cNvPr id="303" name="Google Shape;303;p29"/>
          <p:cNvSpPr/>
          <p:nvPr/>
        </p:nvSpPr>
        <p:spPr>
          <a:xfrm>
            <a:off x="1745250" y="364630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Données d’équipement</a:t>
            </a:r>
            <a:endParaRPr sz="1300"/>
          </a:p>
        </p:txBody>
      </p:sp>
      <p:sp>
        <p:nvSpPr>
          <p:cNvPr id="304" name="Google Shape;304;p29"/>
          <p:cNvSpPr/>
          <p:nvPr/>
        </p:nvSpPr>
        <p:spPr>
          <a:xfrm>
            <a:off x="4036688" y="1812300"/>
            <a:ext cx="1185000" cy="334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Structuration</a:t>
            </a:r>
            <a:endParaRPr sz="1300"/>
          </a:p>
        </p:txBody>
      </p:sp>
      <p:sp>
        <p:nvSpPr>
          <p:cNvPr id="305" name="Google Shape;305;p29"/>
          <p:cNvSpPr/>
          <p:nvPr/>
        </p:nvSpPr>
        <p:spPr>
          <a:xfrm>
            <a:off x="5569225" y="1812300"/>
            <a:ext cx="1084800" cy="334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Stockage</a:t>
            </a:r>
            <a:endParaRPr sz="1300"/>
          </a:p>
        </p:txBody>
      </p:sp>
      <p:sp>
        <p:nvSpPr>
          <p:cNvPr id="306" name="Google Shape;306;p29"/>
          <p:cNvSpPr/>
          <p:nvPr/>
        </p:nvSpPr>
        <p:spPr>
          <a:xfrm>
            <a:off x="5463625" y="2449813"/>
            <a:ext cx="1296000" cy="334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Traitement</a:t>
            </a:r>
            <a:endParaRPr sz="1300"/>
          </a:p>
        </p:txBody>
      </p:sp>
      <p:sp>
        <p:nvSpPr>
          <p:cNvPr id="307" name="Google Shape;307;p29"/>
          <p:cNvSpPr/>
          <p:nvPr/>
        </p:nvSpPr>
        <p:spPr>
          <a:xfrm>
            <a:off x="5029575" y="3087338"/>
            <a:ext cx="550800" cy="33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KPI</a:t>
            </a:r>
            <a:endParaRPr sz="1300"/>
          </a:p>
        </p:txBody>
      </p:sp>
      <p:sp>
        <p:nvSpPr>
          <p:cNvPr id="308" name="Google Shape;308;p29"/>
          <p:cNvSpPr/>
          <p:nvPr/>
        </p:nvSpPr>
        <p:spPr>
          <a:xfrm>
            <a:off x="4862825" y="3927550"/>
            <a:ext cx="2449200" cy="46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Prise de décision</a:t>
            </a:r>
            <a:endParaRPr sz="1300"/>
          </a:p>
        </p:txBody>
      </p:sp>
      <p:cxnSp>
        <p:nvCxnSpPr>
          <p:cNvPr id="309" name="Google Shape;309;p29"/>
          <p:cNvCxnSpPr>
            <a:stCxn id="299" idx="3"/>
            <a:endCxn id="300" idx="1"/>
          </p:cNvCxnSpPr>
          <p:nvPr/>
        </p:nvCxnSpPr>
        <p:spPr>
          <a:xfrm flipH="1" rot="10800000">
            <a:off x="1048350" y="2459425"/>
            <a:ext cx="696900" cy="673500"/>
          </a:xfrm>
          <a:prstGeom prst="curvedConnector3">
            <a:avLst>
              <a:gd fmla="val 49991" name="adj1"/>
            </a:avLst>
          </a:prstGeom>
          <a:noFill/>
          <a:ln cap="flat" cmpd="sng" w="9525">
            <a:solidFill>
              <a:schemeClr val="dk2"/>
            </a:solidFill>
            <a:prstDash val="solid"/>
            <a:round/>
            <a:headEnd len="med" w="med" type="none"/>
            <a:tailEnd len="med" w="med" type="stealth"/>
          </a:ln>
        </p:spPr>
      </p:cxnSp>
      <p:cxnSp>
        <p:nvCxnSpPr>
          <p:cNvPr id="310" name="Google Shape;310;p29"/>
          <p:cNvCxnSpPr>
            <a:stCxn id="299" idx="3"/>
            <a:endCxn id="301" idx="1"/>
          </p:cNvCxnSpPr>
          <p:nvPr/>
        </p:nvCxnSpPr>
        <p:spPr>
          <a:xfrm flipH="1" rot="10800000">
            <a:off x="1048350" y="2918125"/>
            <a:ext cx="696900" cy="2148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311" name="Google Shape;311;p29"/>
          <p:cNvCxnSpPr>
            <a:stCxn id="299" idx="3"/>
            <a:endCxn id="302" idx="1"/>
          </p:cNvCxnSpPr>
          <p:nvPr/>
        </p:nvCxnSpPr>
        <p:spPr>
          <a:xfrm>
            <a:off x="1048350" y="3132925"/>
            <a:ext cx="696900" cy="243600"/>
          </a:xfrm>
          <a:prstGeom prst="curvedConnector3">
            <a:avLst>
              <a:gd fmla="val 49998" name="adj1"/>
            </a:avLst>
          </a:prstGeom>
          <a:noFill/>
          <a:ln cap="flat" cmpd="sng" w="9525">
            <a:solidFill>
              <a:schemeClr val="dk2"/>
            </a:solidFill>
            <a:prstDash val="solid"/>
            <a:round/>
            <a:headEnd len="med" w="med" type="none"/>
            <a:tailEnd len="med" w="med" type="stealth"/>
          </a:ln>
        </p:spPr>
      </p:cxnSp>
      <p:cxnSp>
        <p:nvCxnSpPr>
          <p:cNvPr id="312" name="Google Shape;312;p29"/>
          <p:cNvCxnSpPr>
            <a:stCxn id="299" idx="3"/>
            <a:endCxn id="303" idx="1"/>
          </p:cNvCxnSpPr>
          <p:nvPr/>
        </p:nvCxnSpPr>
        <p:spPr>
          <a:xfrm>
            <a:off x="1048350" y="3132925"/>
            <a:ext cx="696900" cy="7023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313" name="Google Shape;313;p29"/>
          <p:cNvCxnSpPr>
            <a:stCxn id="300" idx="3"/>
            <a:endCxn id="304" idx="2"/>
          </p:cNvCxnSpPr>
          <p:nvPr/>
        </p:nvCxnSpPr>
        <p:spPr>
          <a:xfrm flipH="1" rot="10800000">
            <a:off x="3153325" y="1979800"/>
            <a:ext cx="883500" cy="479700"/>
          </a:xfrm>
          <a:prstGeom prst="curvedConnector3">
            <a:avLst>
              <a:gd fmla="val 49992" name="adj1"/>
            </a:avLst>
          </a:prstGeom>
          <a:noFill/>
          <a:ln cap="flat" cmpd="sng" w="9525">
            <a:solidFill>
              <a:schemeClr val="dk2"/>
            </a:solidFill>
            <a:prstDash val="solid"/>
            <a:round/>
            <a:headEnd len="med" w="med" type="none"/>
            <a:tailEnd len="med" w="med" type="stealth"/>
          </a:ln>
        </p:spPr>
      </p:cxnSp>
      <p:cxnSp>
        <p:nvCxnSpPr>
          <p:cNvPr id="314" name="Google Shape;314;p29"/>
          <p:cNvCxnSpPr>
            <a:stCxn id="301" idx="3"/>
            <a:endCxn id="304" idx="2"/>
          </p:cNvCxnSpPr>
          <p:nvPr/>
        </p:nvCxnSpPr>
        <p:spPr>
          <a:xfrm flipH="1" rot="10800000">
            <a:off x="3153450" y="1979650"/>
            <a:ext cx="883200" cy="938400"/>
          </a:xfrm>
          <a:prstGeom prst="curvedConnector3">
            <a:avLst>
              <a:gd fmla="val 50002" name="adj1"/>
            </a:avLst>
          </a:prstGeom>
          <a:noFill/>
          <a:ln cap="flat" cmpd="sng" w="9525">
            <a:solidFill>
              <a:schemeClr val="dk2"/>
            </a:solidFill>
            <a:prstDash val="solid"/>
            <a:round/>
            <a:headEnd len="med" w="med" type="none"/>
            <a:tailEnd len="med" w="med" type="stealth"/>
          </a:ln>
        </p:spPr>
      </p:cxnSp>
      <p:cxnSp>
        <p:nvCxnSpPr>
          <p:cNvPr id="315" name="Google Shape;315;p29"/>
          <p:cNvCxnSpPr>
            <a:stCxn id="302" idx="3"/>
            <a:endCxn id="304" idx="2"/>
          </p:cNvCxnSpPr>
          <p:nvPr/>
        </p:nvCxnSpPr>
        <p:spPr>
          <a:xfrm flipH="1" rot="10800000">
            <a:off x="3153425" y="1979800"/>
            <a:ext cx="883200" cy="1396800"/>
          </a:xfrm>
          <a:prstGeom prst="curvedConnector3">
            <a:avLst>
              <a:gd fmla="val 50004" name="adj1"/>
            </a:avLst>
          </a:prstGeom>
          <a:noFill/>
          <a:ln cap="flat" cmpd="sng" w="9525">
            <a:solidFill>
              <a:schemeClr val="dk2"/>
            </a:solidFill>
            <a:prstDash val="solid"/>
            <a:round/>
            <a:headEnd len="med" w="med" type="none"/>
            <a:tailEnd len="med" w="med" type="stealth"/>
          </a:ln>
        </p:spPr>
      </p:cxnSp>
      <p:cxnSp>
        <p:nvCxnSpPr>
          <p:cNvPr id="316" name="Google Shape;316;p29"/>
          <p:cNvCxnSpPr>
            <a:stCxn id="303" idx="3"/>
            <a:endCxn id="304" idx="2"/>
          </p:cNvCxnSpPr>
          <p:nvPr/>
        </p:nvCxnSpPr>
        <p:spPr>
          <a:xfrm flipH="1" rot="10800000">
            <a:off x="3153450" y="1979650"/>
            <a:ext cx="883200" cy="1855500"/>
          </a:xfrm>
          <a:prstGeom prst="curvedConnector3">
            <a:avLst>
              <a:gd fmla="val 50002" name="adj1"/>
            </a:avLst>
          </a:prstGeom>
          <a:noFill/>
          <a:ln cap="flat" cmpd="sng" w="9525">
            <a:solidFill>
              <a:schemeClr val="dk2"/>
            </a:solidFill>
            <a:prstDash val="solid"/>
            <a:round/>
            <a:headEnd len="med" w="med" type="none"/>
            <a:tailEnd len="med" w="med" type="stealth"/>
          </a:ln>
        </p:spPr>
      </p:cxnSp>
      <p:cxnSp>
        <p:nvCxnSpPr>
          <p:cNvPr id="317" name="Google Shape;317;p29"/>
          <p:cNvCxnSpPr>
            <a:stCxn id="304" idx="0"/>
            <a:endCxn id="305" idx="2"/>
          </p:cNvCxnSpPr>
          <p:nvPr/>
        </p:nvCxnSpPr>
        <p:spPr>
          <a:xfrm>
            <a:off x="5221688" y="1979700"/>
            <a:ext cx="347400" cy="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29"/>
          <p:cNvCxnSpPr>
            <a:stCxn id="305" idx="1"/>
            <a:endCxn id="306" idx="3"/>
          </p:cNvCxnSpPr>
          <p:nvPr/>
        </p:nvCxnSpPr>
        <p:spPr>
          <a:xfrm>
            <a:off x="6111625" y="2147100"/>
            <a:ext cx="0" cy="302700"/>
          </a:xfrm>
          <a:prstGeom prst="straightConnector1">
            <a:avLst/>
          </a:prstGeom>
          <a:noFill/>
          <a:ln cap="flat" cmpd="sng" w="9525">
            <a:solidFill>
              <a:schemeClr val="dk2"/>
            </a:solidFill>
            <a:prstDash val="solid"/>
            <a:round/>
            <a:headEnd len="med" w="med" type="none"/>
            <a:tailEnd len="med" w="med" type="triangle"/>
          </a:ln>
        </p:spPr>
      </p:cxnSp>
      <p:sp>
        <p:nvSpPr>
          <p:cNvPr id="319" name="Google Shape;319;p29"/>
          <p:cNvSpPr/>
          <p:nvPr/>
        </p:nvSpPr>
        <p:spPr>
          <a:xfrm>
            <a:off x="5836225" y="3087338"/>
            <a:ext cx="550800" cy="33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KPI</a:t>
            </a:r>
            <a:endParaRPr sz="1300"/>
          </a:p>
        </p:txBody>
      </p:sp>
      <p:sp>
        <p:nvSpPr>
          <p:cNvPr id="320" name="Google Shape;320;p29"/>
          <p:cNvSpPr/>
          <p:nvPr/>
        </p:nvSpPr>
        <p:spPr>
          <a:xfrm>
            <a:off x="6642875" y="3087338"/>
            <a:ext cx="550800" cy="33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KPI</a:t>
            </a:r>
            <a:endParaRPr sz="1300"/>
          </a:p>
        </p:txBody>
      </p:sp>
      <p:sp>
        <p:nvSpPr>
          <p:cNvPr id="321" name="Google Shape;321;p29"/>
          <p:cNvSpPr/>
          <p:nvPr/>
        </p:nvSpPr>
        <p:spPr>
          <a:xfrm>
            <a:off x="3714750" y="1415688"/>
            <a:ext cx="3663600" cy="8832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 name="Google Shape;322;p29"/>
          <p:cNvCxnSpPr>
            <a:stCxn id="306" idx="1"/>
            <a:endCxn id="307" idx="0"/>
          </p:cNvCxnSpPr>
          <p:nvPr/>
        </p:nvCxnSpPr>
        <p:spPr>
          <a:xfrm flipH="1">
            <a:off x="5304925" y="2784613"/>
            <a:ext cx="806700" cy="3027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29"/>
          <p:cNvCxnSpPr>
            <a:stCxn id="306" idx="1"/>
            <a:endCxn id="319" idx="0"/>
          </p:cNvCxnSpPr>
          <p:nvPr/>
        </p:nvCxnSpPr>
        <p:spPr>
          <a:xfrm>
            <a:off x="6111625" y="2784613"/>
            <a:ext cx="0" cy="3027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29"/>
          <p:cNvCxnSpPr>
            <a:stCxn id="306" idx="1"/>
            <a:endCxn id="320" idx="0"/>
          </p:cNvCxnSpPr>
          <p:nvPr/>
        </p:nvCxnSpPr>
        <p:spPr>
          <a:xfrm>
            <a:off x="6111625" y="2784613"/>
            <a:ext cx="806700" cy="3027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29"/>
          <p:cNvCxnSpPr>
            <a:endCxn id="308" idx="1"/>
          </p:cNvCxnSpPr>
          <p:nvPr/>
        </p:nvCxnSpPr>
        <p:spPr>
          <a:xfrm flipH="1">
            <a:off x="4862825" y="3422200"/>
            <a:ext cx="1246500" cy="740100"/>
          </a:xfrm>
          <a:prstGeom prst="curvedConnector3">
            <a:avLst>
              <a:gd fmla="val 119103" name="adj1"/>
            </a:avLst>
          </a:prstGeom>
          <a:noFill/>
          <a:ln cap="flat" cmpd="sng" w="9525">
            <a:solidFill>
              <a:schemeClr val="dk2"/>
            </a:solidFill>
            <a:prstDash val="solid"/>
            <a:round/>
            <a:headEnd len="med" w="med" type="none"/>
            <a:tailEnd len="med" w="med" type="triangle"/>
          </a:ln>
        </p:spPr>
      </p:cxnSp>
      <p:sp>
        <p:nvSpPr>
          <p:cNvPr id="326" name="Google Shape;326;p29"/>
          <p:cNvSpPr txBox="1"/>
          <p:nvPr/>
        </p:nvSpPr>
        <p:spPr>
          <a:xfrm>
            <a:off x="3622877" y="1324568"/>
            <a:ext cx="156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latin typeface="Calibri"/>
                <a:ea typeface="Calibri"/>
                <a:cs typeface="Calibri"/>
                <a:sym typeface="Calibri"/>
              </a:rPr>
              <a:t>Organisationnel</a:t>
            </a:r>
            <a:endParaRPr b="1">
              <a:solidFill>
                <a:srgbClr val="FF0000"/>
              </a:solidFill>
              <a:latin typeface="Calibri"/>
              <a:ea typeface="Calibri"/>
              <a:cs typeface="Calibri"/>
              <a:sym typeface="Calibri"/>
            </a:endParaRPr>
          </a:p>
        </p:txBody>
      </p:sp>
      <p:sp>
        <p:nvSpPr>
          <p:cNvPr id="327" name="Google Shape;327;p29"/>
          <p:cNvSpPr txBox="1"/>
          <p:nvPr/>
        </p:nvSpPr>
        <p:spPr>
          <a:xfrm>
            <a:off x="3432129" y="2253252"/>
            <a:ext cx="156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9900"/>
                </a:solidFill>
                <a:latin typeface="Calibri"/>
                <a:ea typeface="Calibri"/>
                <a:cs typeface="Calibri"/>
                <a:sym typeface="Calibri"/>
              </a:rPr>
              <a:t>Analytique</a:t>
            </a:r>
            <a:endParaRPr b="1">
              <a:solidFill>
                <a:srgbClr val="FF9900"/>
              </a:solidFill>
              <a:latin typeface="Calibri"/>
              <a:ea typeface="Calibri"/>
              <a:cs typeface="Calibri"/>
              <a:sym typeface="Calibri"/>
            </a:endParaRPr>
          </a:p>
        </p:txBody>
      </p:sp>
      <p:sp>
        <p:nvSpPr>
          <p:cNvPr id="328" name="Google Shape;328;p29"/>
          <p:cNvSpPr txBox="1"/>
          <p:nvPr/>
        </p:nvSpPr>
        <p:spPr>
          <a:xfrm>
            <a:off x="3660474" y="3537555"/>
            <a:ext cx="129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4A86E8"/>
                </a:solidFill>
                <a:latin typeface="Calibri"/>
                <a:ea typeface="Calibri"/>
                <a:cs typeface="Calibri"/>
                <a:sym typeface="Calibri"/>
              </a:rPr>
              <a:t>Décisionnel</a:t>
            </a:r>
            <a:endParaRPr b="1">
              <a:solidFill>
                <a:srgbClr val="4A86E8"/>
              </a:solidFill>
              <a:latin typeface="Calibri"/>
              <a:ea typeface="Calibri"/>
              <a:cs typeface="Calibri"/>
              <a:sym typeface="Calibri"/>
            </a:endParaRPr>
          </a:p>
        </p:txBody>
      </p:sp>
      <p:sp>
        <p:nvSpPr>
          <p:cNvPr id="329" name="Google Shape;329;p29"/>
          <p:cNvSpPr/>
          <p:nvPr/>
        </p:nvSpPr>
        <p:spPr>
          <a:xfrm>
            <a:off x="7511150" y="1359500"/>
            <a:ext cx="204000" cy="3472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txBox="1"/>
          <p:nvPr/>
        </p:nvSpPr>
        <p:spPr>
          <a:xfrm>
            <a:off x="7715250" y="2895650"/>
            <a:ext cx="10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latin typeface="Calibri"/>
                <a:ea typeface="Calibri"/>
                <a:cs typeface="Calibri"/>
                <a:sym typeface="Calibri"/>
              </a:rPr>
              <a:t>Processus</a:t>
            </a:r>
            <a:endParaRPr b="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0"/>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336" name="Google Shape;336;p30"/>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337" name="Google Shape;337;p30"/>
          <p:cNvSpPr/>
          <p:nvPr/>
        </p:nvSpPr>
        <p:spPr>
          <a:xfrm>
            <a:off x="3612700" y="1632850"/>
            <a:ext cx="2092200" cy="35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Processus</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1"/>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343" name="Google Shape;343;p31"/>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344" name="Google Shape;344;p31"/>
          <p:cNvSpPr txBox="1"/>
          <p:nvPr/>
        </p:nvSpPr>
        <p:spPr>
          <a:xfrm>
            <a:off x="510300" y="4296475"/>
            <a:ext cx="8123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fr">
                <a:latin typeface="Calibri"/>
                <a:ea typeface="Calibri"/>
                <a:cs typeface="Calibri"/>
                <a:sym typeface="Calibri"/>
              </a:rPr>
              <a:t>Source : Larousse</a:t>
            </a:r>
            <a:endParaRPr i="1">
              <a:latin typeface="Calibri"/>
              <a:ea typeface="Calibri"/>
              <a:cs typeface="Calibri"/>
              <a:sym typeface="Calibri"/>
            </a:endParaRPr>
          </a:p>
        </p:txBody>
      </p:sp>
      <p:sp>
        <p:nvSpPr>
          <p:cNvPr id="345" name="Google Shape;345;p31"/>
          <p:cNvSpPr/>
          <p:nvPr/>
        </p:nvSpPr>
        <p:spPr>
          <a:xfrm>
            <a:off x="3612700" y="1632850"/>
            <a:ext cx="2092200" cy="35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Processus</a:t>
            </a:r>
            <a:endParaRPr b="1"/>
          </a:p>
        </p:txBody>
      </p:sp>
      <p:sp>
        <p:nvSpPr>
          <p:cNvPr id="346" name="Google Shape;346;p31"/>
          <p:cNvSpPr/>
          <p:nvPr/>
        </p:nvSpPr>
        <p:spPr>
          <a:xfrm>
            <a:off x="530675" y="2377850"/>
            <a:ext cx="7990800" cy="469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Enchaînement ordonné de faits ou de phénomènes, répondant à un certain schéma et aboutissant à quelque chose.</a:t>
            </a:r>
            <a:endParaRPr/>
          </a:p>
        </p:txBody>
      </p:sp>
      <p:sp>
        <p:nvSpPr>
          <p:cNvPr id="347" name="Google Shape;347;p31"/>
          <p:cNvSpPr/>
          <p:nvPr/>
        </p:nvSpPr>
        <p:spPr>
          <a:xfrm>
            <a:off x="530675" y="2969100"/>
            <a:ext cx="7990800" cy="469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Suite continue d’opérations, d’actions constituant la manière de faire, de fabriquer quelque chose.</a:t>
            </a:r>
            <a:endParaRPr/>
          </a:p>
        </p:txBody>
      </p:sp>
      <p:sp>
        <p:nvSpPr>
          <p:cNvPr id="348" name="Google Shape;348;p31"/>
          <p:cNvSpPr/>
          <p:nvPr/>
        </p:nvSpPr>
        <p:spPr>
          <a:xfrm>
            <a:off x="530675" y="3560350"/>
            <a:ext cx="7990800" cy="469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Manière que quelqu’un, un groupe, a de se comporter en vue d’un résultat particulier répondant à un schéma précis.</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6765950" y="3507100"/>
            <a:ext cx="2163501" cy="1135838"/>
          </a:xfrm>
          <a:prstGeom prst="rect">
            <a:avLst/>
          </a:prstGeom>
          <a:noFill/>
          <a:ln>
            <a:noFill/>
          </a:ln>
        </p:spPr>
      </p:pic>
      <p:sp>
        <p:nvSpPr>
          <p:cNvPr id="136" name="Google Shape;136;p14"/>
          <p:cNvSpPr txBox="1"/>
          <p:nvPr>
            <p:ph type="title"/>
          </p:nvPr>
        </p:nvSpPr>
        <p:spPr>
          <a:xfrm>
            <a:off x="329300" y="361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a:t>
            </a:r>
            <a:endParaRPr/>
          </a:p>
        </p:txBody>
      </p:sp>
      <p:sp>
        <p:nvSpPr>
          <p:cNvPr id="137" name="Google Shape;137;p14"/>
          <p:cNvSpPr txBox="1"/>
          <p:nvPr>
            <p:ph idx="1" type="body"/>
          </p:nvPr>
        </p:nvSpPr>
        <p:spPr>
          <a:xfrm>
            <a:off x="472175" y="1505550"/>
            <a:ext cx="6737700" cy="166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fr">
                <a:solidFill>
                  <a:srgbClr val="000000"/>
                </a:solidFill>
                <a:latin typeface="Lato"/>
                <a:ea typeface="Lato"/>
                <a:cs typeface="Lato"/>
                <a:sym typeface="Lato"/>
              </a:rPr>
              <a:t>Ingénieur en Aérospatial - Data Manager - Support à la digitalisation dans la stratégie d’entreprise.</a:t>
            </a:r>
            <a:endParaRPr>
              <a:solidFill>
                <a:srgbClr val="000000"/>
              </a:solidFill>
              <a:latin typeface="Lato"/>
              <a:ea typeface="Lato"/>
              <a:cs typeface="Lato"/>
              <a:sym typeface="Lato"/>
            </a:endParaRPr>
          </a:p>
          <a:p>
            <a:pPr indent="0" lvl="0" marL="0" rtl="0" algn="l">
              <a:spcBef>
                <a:spcPts val="1600"/>
              </a:spcBef>
              <a:spcAft>
                <a:spcPts val="0"/>
              </a:spcAft>
              <a:buNone/>
            </a:pPr>
            <a:r>
              <a:t/>
            </a:r>
            <a:endParaRPr>
              <a:solidFill>
                <a:srgbClr val="000000"/>
              </a:solidFill>
              <a:latin typeface="Lato"/>
              <a:ea typeface="Lato"/>
              <a:cs typeface="Lato"/>
              <a:sym typeface="Lato"/>
            </a:endParaRPr>
          </a:p>
          <a:p>
            <a:pPr indent="0" lvl="0" marL="0" rtl="0" algn="l">
              <a:spcBef>
                <a:spcPts val="1600"/>
              </a:spcBef>
              <a:spcAft>
                <a:spcPts val="0"/>
              </a:spcAft>
              <a:buNone/>
            </a:pPr>
            <a:r>
              <a:t/>
            </a:r>
            <a:endParaRPr>
              <a:solidFill>
                <a:srgbClr val="000000"/>
              </a:solidFill>
              <a:latin typeface="Lato"/>
              <a:ea typeface="Lato"/>
              <a:cs typeface="Lato"/>
              <a:sym typeface="Lato"/>
            </a:endParaRPr>
          </a:p>
          <a:p>
            <a:pPr indent="0" lvl="0" marL="0" rtl="0" algn="l">
              <a:spcBef>
                <a:spcPts val="1600"/>
              </a:spcBef>
              <a:spcAft>
                <a:spcPts val="1200"/>
              </a:spcAft>
              <a:buNone/>
            </a:pPr>
            <a:r>
              <a:t/>
            </a:r>
            <a:endParaRPr>
              <a:solidFill>
                <a:srgbClr val="000000"/>
              </a:solidFill>
            </a:endParaRPr>
          </a:p>
        </p:txBody>
      </p:sp>
      <p:pic>
        <p:nvPicPr>
          <p:cNvPr id="138" name="Google Shape;138;p14"/>
          <p:cNvPicPr preferRelativeResize="0"/>
          <p:nvPr/>
        </p:nvPicPr>
        <p:blipFill>
          <a:blip r:embed="rId4">
            <a:alphaModFix/>
          </a:blip>
          <a:stretch>
            <a:fillRect/>
          </a:stretch>
        </p:blipFill>
        <p:spPr>
          <a:xfrm>
            <a:off x="7209825" y="361325"/>
            <a:ext cx="1506225" cy="1506250"/>
          </a:xfrm>
          <a:prstGeom prst="rect">
            <a:avLst/>
          </a:prstGeom>
          <a:noFill/>
          <a:ln>
            <a:noFill/>
          </a:ln>
        </p:spPr>
      </p:pic>
      <p:sp>
        <p:nvSpPr>
          <p:cNvPr id="139" name="Google Shape;139;p14"/>
          <p:cNvSpPr txBox="1"/>
          <p:nvPr/>
        </p:nvSpPr>
        <p:spPr>
          <a:xfrm>
            <a:off x="819150" y="907050"/>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2400">
                <a:solidFill>
                  <a:schemeClr val="dk2"/>
                </a:solidFill>
                <a:latin typeface="Montserrat"/>
                <a:ea typeface="Montserrat"/>
                <a:cs typeface="Montserrat"/>
                <a:sym typeface="Montserrat"/>
              </a:rPr>
              <a:t>Yann Fornier (29 ans)</a:t>
            </a:r>
            <a:endParaRPr sz="2400">
              <a:solidFill>
                <a:schemeClr val="dk2"/>
              </a:solidFill>
              <a:latin typeface="Montserrat"/>
              <a:ea typeface="Montserrat"/>
              <a:cs typeface="Montserrat"/>
              <a:sym typeface="Montserrat"/>
            </a:endParaRPr>
          </a:p>
        </p:txBody>
      </p:sp>
      <p:pic>
        <p:nvPicPr>
          <p:cNvPr id="140" name="Google Shape;140;p14"/>
          <p:cNvPicPr preferRelativeResize="0"/>
          <p:nvPr/>
        </p:nvPicPr>
        <p:blipFill>
          <a:blip r:embed="rId5">
            <a:alphaModFix/>
          </a:blip>
          <a:stretch>
            <a:fillRect/>
          </a:stretch>
        </p:blipFill>
        <p:spPr>
          <a:xfrm>
            <a:off x="369150" y="2180575"/>
            <a:ext cx="2163502" cy="1081751"/>
          </a:xfrm>
          <a:prstGeom prst="rect">
            <a:avLst/>
          </a:prstGeom>
          <a:noFill/>
          <a:ln>
            <a:noFill/>
          </a:ln>
        </p:spPr>
      </p:pic>
      <p:pic>
        <p:nvPicPr>
          <p:cNvPr id="141" name="Google Shape;141;p14"/>
          <p:cNvPicPr preferRelativeResize="0"/>
          <p:nvPr/>
        </p:nvPicPr>
        <p:blipFill>
          <a:blip r:embed="rId6">
            <a:alphaModFix/>
          </a:blip>
          <a:stretch>
            <a:fillRect/>
          </a:stretch>
        </p:blipFill>
        <p:spPr>
          <a:xfrm>
            <a:off x="2854314" y="2002893"/>
            <a:ext cx="2455675" cy="1381307"/>
          </a:xfrm>
          <a:prstGeom prst="rect">
            <a:avLst/>
          </a:prstGeom>
          <a:noFill/>
          <a:ln>
            <a:noFill/>
          </a:ln>
        </p:spPr>
      </p:pic>
      <p:pic>
        <p:nvPicPr>
          <p:cNvPr id="142" name="Google Shape;142;p14"/>
          <p:cNvPicPr preferRelativeResize="0"/>
          <p:nvPr/>
        </p:nvPicPr>
        <p:blipFill>
          <a:blip r:embed="rId7">
            <a:alphaModFix/>
          </a:blip>
          <a:stretch>
            <a:fillRect/>
          </a:stretch>
        </p:blipFill>
        <p:spPr>
          <a:xfrm>
            <a:off x="5667499" y="2146453"/>
            <a:ext cx="2646277" cy="808875"/>
          </a:xfrm>
          <a:prstGeom prst="rect">
            <a:avLst/>
          </a:prstGeom>
          <a:noFill/>
          <a:ln>
            <a:noFill/>
          </a:ln>
        </p:spPr>
      </p:pic>
      <p:pic>
        <p:nvPicPr>
          <p:cNvPr id="143" name="Google Shape;143;p14"/>
          <p:cNvPicPr preferRelativeResize="0"/>
          <p:nvPr/>
        </p:nvPicPr>
        <p:blipFill>
          <a:blip r:embed="rId8">
            <a:alphaModFix/>
          </a:blip>
          <a:stretch>
            <a:fillRect/>
          </a:stretch>
        </p:blipFill>
        <p:spPr>
          <a:xfrm>
            <a:off x="367900" y="3384200"/>
            <a:ext cx="1381650" cy="1381650"/>
          </a:xfrm>
          <a:prstGeom prst="rect">
            <a:avLst/>
          </a:prstGeom>
          <a:noFill/>
          <a:ln>
            <a:noFill/>
          </a:ln>
        </p:spPr>
      </p:pic>
      <p:pic>
        <p:nvPicPr>
          <p:cNvPr id="144" name="Google Shape;144;p14"/>
          <p:cNvPicPr preferRelativeResize="0"/>
          <p:nvPr/>
        </p:nvPicPr>
        <p:blipFill>
          <a:blip r:embed="rId9">
            <a:alphaModFix/>
          </a:blip>
          <a:stretch>
            <a:fillRect/>
          </a:stretch>
        </p:blipFill>
        <p:spPr>
          <a:xfrm>
            <a:off x="1892463" y="3384202"/>
            <a:ext cx="2455699" cy="1381650"/>
          </a:xfrm>
          <a:prstGeom prst="rect">
            <a:avLst/>
          </a:prstGeom>
          <a:noFill/>
          <a:ln>
            <a:noFill/>
          </a:ln>
        </p:spPr>
      </p:pic>
      <p:pic>
        <p:nvPicPr>
          <p:cNvPr id="145" name="Google Shape;145;p14"/>
          <p:cNvPicPr preferRelativeResize="0"/>
          <p:nvPr/>
        </p:nvPicPr>
        <p:blipFill>
          <a:blip r:embed="rId10">
            <a:alphaModFix/>
          </a:blip>
          <a:stretch>
            <a:fillRect/>
          </a:stretch>
        </p:blipFill>
        <p:spPr>
          <a:xfrm>
            <a:off x="4491075" y="3384200"/>
            <a:ext cx="2274885" cy="138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354" name="Google Shape;354;p32"/>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355" name="Google Shape;355;p32"/>
          <p:cNvSpPr/>
          <p:nvPr/>
        </p:nvSpPr>
        <p:spPr>
          <a:xfrm>
            <a:off x="3612700" y="1632850"/>
            <a:ext cx="2092200" cy="35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Processus</a:t>
            </a:r>
            <a:endParaRPr b="1"/>
          </a:p>
        </p:txBody>
      </p:sp>
      <p:sp>
        <p:nvSpPr>
          <p:cNvPr id="356" name="Google Shape;356;p32"/>
          <p:cNvSpPr txBox="1"/>
          <p:nvPr/>
        </p:nvSpPr>
        <p:spPr>
          <a:xfrm>
            <a:off x="3454600" y="2432400"/>
            <a:ext cx="2408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Calibri"/>
                <a:ea typeface="Calibri"/>
                <a:cs typeface="Calibri"/>
                <a:sym typeface="Calibri"/>
              </a:rPr>
              <a:t>Etude de cas</a:t>
            </a:r>
            <a:endParaRPr>
              <a:latin typeface="Calibri"/>
              <a:ea typeface="Calibri"/>
              <a:cs typeface="Calibri"/>
              <a:sym typeface="Calibri"/>
            </a:endParaRPr>
          </a:p>
          <a:p>
            <a:pPr indent="0" lvl="0" marL="0" rtl="0" algn="ctr">
              <a:spcBef>
                <a:spcPts val="0"/>
              </a:spcBef>
              <a:spcAft>
                <a:spcPts val="0"/>
              </a:spcAft>
              <a:buNone/>
            </a:pPr>
            <a:r>
              <a:rPr lang="fr">
                <a:latin typeface="Calibri"/>
                <a:ea typeface="Calibri"/>
                <a:cs typeface="Calibri"/>
                <a:sym typeface="Calibri"/>
              </a:rPr>
              <a:t>“Conception d’un satellite”</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fr">
                <a:latin typeface="Calibri"/>
                <a:ea typeface="Calibri"/>
                <a:cs typeface="Calibri"/>
                <a:sym typeface="Calibri"/>
              </a:rPr>
              <a:t>Détaillez le processus de conception d’un satellite.</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3"/>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362" name="Google Shape;362;p33"/>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363" name="Google Shape;363;p33"/>
          <p:cNvSpPr/>
          <p:nvPr/>
        </p:nvSpPr>
        <p:spPr>
          <a:xfrm>
            <a:off x="3612700" y="1632850"/>
            <a:ext cx="2092200" cy="35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Processus</a:t>
            </a:r>
            <a:endParaRPr b="1"/>
          </a:p>
        </p:txBody>
      </p:sp>
      <p:pic>
        <p:nvPicPr>
          <p:cNvPr id="364" name="Google Shape;364;p33"/>
          <p:cNvPicPr preferRelativeResize="0"/>
          <p:nvPr/>
        </p:nvPicPr>
        <p:blipFill>
          <a:blip r:embed="rId3">
            <a:alphaModFix/>
          </a:blip>
          <a:stretch>
            <a:fillRect/>
          </a:stretch>
        </p:blipFill>
        <p:spPr>
          <a:xfrm>
            <a:off x="479625" y="2057350"/>
            <a:ext cx="3542076" cy="2214625"/>
          </a:xfrm>
          <a:prstGeom prst="rect">
            <a:avLst/>
          </a:prstGeom>
          <a:noFill/>
          <a:ln>
            <a:noFill/>
          </a:ln>
        </p:spPr>
      </p:pic>
      <p:pic>
        <p:nvPicPr>
          <p:cNvPr id="365" name="Google Shape;365;p33"/>
          <p:cNvPicPr preferRelativeResize="0"/>
          <p:nvPr/>
        </p:nvPicPr>
        <p:blipFill>
          <a:blip r:embed="rId4">
            <a:alphaModFix/>
          </a:blip>
          <a:stretch>
            <a:fillRect/>
          </a:stretch>
        </p:blipFill>
        <p:spPr>
          <a:xfrm>
            <a:off x="5324250" y="2057350"/>
            <a:ext cx="3319979" cy="2214625"/>
          </a:xfrm>
          <a:prstGeom prst="rect">
            <a:avLst/>
          </a:prstGeom>
          <a:noFill/>
          <a:ln>
            <a:noFill/>
          </a:ln>
        </p:spPr>
      </p:pic>
      <p:sp>
        <p:nvSpPr>
          <p:cNvPr id="366" name="Google Shape;366;p33"/>
          <p:cNvSpPr txBox="1"/>
          <p:nvPr/>
        </p:nvSpPr>
        <p:spPr>
          <a:xfrm>
            <a:off x="791300" y="4339175"/>
            <a:ext cx="291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Calibri"/>
                <a:ea typeface="Calibri"/>
                <a:cs typeface="Calibri"/>
                <a:sym typeface="Calibri"/>
              </a:rPr>
              <a:t>Vision </a:t>
            </a:r>
            <a:r>
              <a:rPr lang="fr">
                <a:latin typeface="Calibri"/>
                <a:ea typeface="Calibri"/>
                <a:cs typeface="Calibri"/>
                <a:sym typeface="Calibri"/>
              </a:rPr>
              <a:t>macroscopique</a:t>
            </a:r>
            <a:r>
              <a:rPr lang="fr">
                <a:latin typeface="Calibri"/>
                <a:ea typeface="Calibri"/>
                <a:cs typeface="Calibri"/>
                <a:sym typeface="Calibri"/>
              </a:rPr>
              <a:t> du projet ?</a:t>
            </a:r>
            <a:endParaRPr>
              <a:latin typeface="Calibri"/>
              <a:ea typeface="Calibri"/>
              <a:cs typeface="Calibri"/>
              <a:sym typeface="Calibri"/>
            </a:endParaRPr>
          </a:p>
        </p:txBody>
      </p:sp>
      <p:sp>
        <p:nvSpPr>
          <p:cNvPr id="367" name="Google Shape;367;p33"/>
          <p:cNvSpPr txBox="1"/>
          <p:nvPr/>
        </p:nvSpPr>
        <p:spPr>
          <a:xfrm>
            <a:off x="5455288" y="4339175"/>
            <a:ext cx="305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Calibri"/>
                <a:ea typeface="Calibri"/>
                <a:cs typeface="Calibri"/>
                <a:sym typeface="Calibri"/>
              </a:rPr>
              <a:t>Vision </a:t>
            </a:r>
            <a:r>
              <a:rPr lang="fr">
                <a:latin typeface="Calibri"/>
                <a:ea typeface="Calibri"/>
                <a:cs typeface="Calibri"/>
                <a:sym typeface="Calibri"/>
              </a:rPr>
              <a:t>d'ensemble</a:t>
            </a:r>
            <a:r>
              <a:rPr lang="fr">
                <a:latin typeface="Calibri"/>
                <a:ea typeface="Calibri"/>
                <a:cs typeface="Calibri"/>
                <a:sym typeface="Calibri"/>
              </a:rPr>
              <a:t> d’un sous-système ?</a:t>
            </a:r>
            <a:endParaRPr>
              <a:latin typeface="Calibri"/>
              <a:ea typeface="Calibri"/>
              <a:cs typeface="Calibri"/>
              <a:sym typeface="Calibri"/>
            </a:endParaRPr>
          </a:p>
        </p:txBody>
      </p:sp>
      <p:sp>
        <p:nvSpPr>
          <p:cNvPr id="368" name="Google Shape;368;p33"/>
          <p:cNvSpPr/>
          <p:nvPr/>
        </p:nvSpPr>
        <p:spPr>
          <a:xfrm>
            <a:off x="3673900" y="2235075"/>
            <a:ext cx="1969800" cy="4695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Granularité</a:t>
            </a:r>
            <a:r>
              <a:rPr lang="fr"/>
              <a:t> des processus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4"/>
          <p:cNvSpPr/>
          <p:nvPr/>
        </p:nvSpPr>
        <p:spPr>
          <a:xfrm>
            <a:off x="438825" y="1553925"/>
            <a:ext cx="8307000" cy="2473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Processus Industriel</a:t>
            </a:r>
            <a:endParaRPr/>
          </a:p>
        </p:txBody>
      </p:sp>
      <p:sp>
        <p:nvSpPr>
          <p:cNvPr id="374" name="Google Shape;374;p34"/>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375" name="Google Shape;375;p34"/>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376" name="Google Shape;376;p34"/>
          <p:cNvSpPr/>
          <p:nvPr/>
        </p:nvSpPr>
        <p:spPr>
          <a:xfrm>
            <a:off x="520525" y="1962150"/>
            <a:ext cx="7505700" cy="1673700"/>
          </a:xfrm>
          <a:prstGeom prst="homePlate">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200"/>
              <a:t>Ligne de production</a:t>
            </a:r>
            <a:endParaRPr sz="1200"/>
          </a:p>
        </p:txBody>
      </p:sp>
      <p:sp>
        <p:nvSpPr>
          <p:cNvPr id="377" name="Google Shape;377;p34"/>
          <p:cNvSpPr/>
          <p:nvPr/>
        </p:nvSpPr>
        <p:spPr>
          <a:xfrm>
            <a:off x="673475" y="3191604"/>
            <a:ext cx="898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378" name="Google Shape;378;p34"/>
          <p:cNvSpPr/>
          <p:nvPr/>
        </p:nvSpPr>
        <p:spPr>
          <a:xfrm>
            <a:off x="2051276" y="3191600"/>
            <a:ext cx="1285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379" name="Google Shape;379;p34"/>
          <p:cNvSpPr/>
          <p:nvPr/>
        </p:nvSpPr>
        <p:spPr>
          <a:xfrm>
            <a:off x="4744050" y="3191600"/>
            <a:ext cx="11037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380" name="Google Shape;380;p34"/>
          <p:cNvSpPr/>
          <p:nvPr/>
        </p:nvSpPr>
        <p:spPr>
          <a:xfrm>
            <a:off x="11613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381" name="Google Shape;381;p34"/>
          <p:cNvSpPr/>
          <p:nvPr/>
        </p:nvSpPr>
        <p:spPr>
          <a:xfrm>
            <a:off x="26710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382" name="Google Shape;382;p34"/>
          <p:cNvSpPr/>
          <p:nvPr/>
        </p:nvSpPr>
        <p:spPr>
          <a:xfrm>
            <a:off x="37725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383" name="Google Shape;383;p34"/>
          <p:cNvSpPr/>
          <p:nvPr/>
        </p:nvSpPr>
        <p:spPr>
          <a:xfrm>
            <a:off x="3519788" y="3191600"/>
            <a:ext cx="10521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384" name="Google Shape;384;p34"/>
          <p:cNvSpPr/>
          <p:nvPr/>
        </p:nvSpPr>
        <p:spPr>
          <a:xfrm>
            <a:off x="6212275" y="3191604"/>
            <a:ext cx="898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385" name="Google Shape;385;p34"/>
          <p:cNvSpPr/>
          <p:nvPr/>
        </p:nvSpPr>
        <p:spPr>
          <a:xfrm>
            <a:off x="52516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cxnSp>
        <p:nvCxnSpPr>
          <p:cNvPr id="386" name="Google Shape;386;p34"/>
          <p:cNvCxnSpPr>
            <a:endCxn id="376" idx="3"/>
          </p:cNvCxnSpPr>
          <p:nvPr/>
        </p:nvCxnSpPr>
        <p:spPr>
          <a:xfrm>
            <a:off x="520525" y="2799000"/>
            <a:ext cx="7505700" cy="0"/>
          </a:xfrm>
          <a:prstGeom prst="straightConnector1">
            <a:avLst/>
          </a:prstGeom>
          <a:noFill/>
          <a:ln cap="flat" cmpd="sng" w="19050">
            <a:solidFill>
              <a:srgbClr val="FF0000"/>
            </a:solidFill>
            <a:prstDash val="dashDot"/>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5"/>
          <p:cNvSpPr/>
          <p:nvPr/>
        </p:nvSpPr>
        <p:spPr>
          <a:xfrm>
            <a:off x="306150" y="1383100"/>
            <a:ext cx="8501100" cy="3413400"/>
          </a:xfrm>
          <a:prstGeom prst="roundRect">
            <a:avLst>
              <a:gd fmla="val 16667" name="adj"/>
            </a:avLst>
          </a:prstGeom>
          <a:noFill/>
          <a:ln cap="flat" cmpd="sng" w="19050">
            <a:solidFill>
              <a:srgbClr val="0000FF"/>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p:nvPr/>
        </p:nvSpPr>
        <p:spPr>
          <a:xfrm>
            <a:off x="438825" y="1553925"/>
            <a:ext cx="8307000" cy="2473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Processus Industriel</a:t>
            </a:r>
            <a:endParaRPr/>
          </a:p>
        </p:txBody>
      </p:sp>
      <p:sp>
        <p:nvSpPr>
          <p:cNvPr id="393" name="Google Shape;393;p35"/>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394" name="Google Shape;394;p35"/>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395" name="Google Shape;395;p35"/>
          <p:cNvSpPr/>
          <p:nvPr/>
        </p:nvSpPr>
        <p:spPr>
          <a:xfrm>
            <a:off x="520525" y="1962150"/>
            <a:ext cx="7505700" cy="1673700"/>
          </a:xfrm>
          <a:prstGeom prst="homePlate">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200"/>
              <a:t>Ligne de production</a:t>
            </a:r>
            <a:endParaRPr sz="1200"/>
          </a:p>
        </p:txBody>
      </p:sp>
      <p:sp>
        <p:nvSpPr>
          <p:cNvPr id="396" name="Google Shape;396;p35"/>
          <p:cNvSpPr/>
          <p:nvPr/>
        </p:nvSpPr>
        <p:spPr>
          <a:xfrm>
            <a:off x="673475" y="3191604"/>
            <a:ext cx="898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397" name="Google Shape;397;p35"/>
          <p:cNvSpPr/>
          <p:nvPr/>
        </p:nvSpPr>
        <p:spPr>
          <a:xfrm>
            <a:off x="2051276" y="3191600"/>
            <a:ext cx="1285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398" name="Google Shape;398;p35"/>
          <p:cNvSpPr/>
          <p:nvPr/>
        </p:nvSpPr>
        <p:spPr>
          <a:xfrm>
            <a:off x="4744050" y="3191600"/>
            <a:ext cx="11037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399" name="Google Shape;399;p35"/>
          <p:cNvSpPr/>
          <p:nvPr/>
        </p:nvSpPr>
        <p:spPr>
          <a:xfrm>
            <a:off x="11613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400" name="Google Shape;400;p35"/>
          <p:cNvSpPr/>
          <p:nvPr/>
        </p:nvSpPr>
        <p:spPr>
          <a:xfrm>
            <a:off x="26710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401" name="Google Shape;401;p35"/>
          <p:cNvSpPr/>
          <p:nvPr/>
        </p:nvSpPr>
        <p:spPr>
          <a:xfrm>
            <a:off x="37725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402" name="Google Shape;402;p35"/>
          <p:cNvSpPr/>
          <p:nvPr/>
        </p:nvSpPr>
        <p:spPr>
          <a:xfrm>
            <a:off x="3519788" y="3191600"/>
            <a:ext cx="10521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403" name="Google Shape;403;p35"/>
          <p:cNvSpPr/>
          <p:nvPr/>
        </p:nvSpPr>
        <p:spPr>
          <a:xfrm>
            <a:off x="6212275" y="3191604"/>
            <a:ext cx="898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404" name="Google Shape;404;p35"/>
          <p:cNvSpPr/>
          <p:nvPr/>
        </p:nvSpPr>
        <p:spPr>
          <a:xfrm>
            <a:off x="52516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cxnSp>
        <p:nvCxnSpPr>
          <p:cNvPr id="405" name="Google Shape;405;p35"/>
          <p:cNvCxnSpPr>
            <a:endCxn id="395" idx="3"/>
          </p:cNvCxnSpPr>
          <p:nvPr/>
        </p:nvCxnSpPr>
        <p:spPr>
          <a:xfrm>
            <a:off x="520525" y="2799000"/>
            <a:ext cx="7505700" cy="0"/>
          </a:xfrm>
          <a:prstGeom prst="straightConnector1">
            <a:avLst/>
          </a:prstGeom>
          <a:noFill/>
          <a:ln cap="flat" cmpd="sng" w="19050">
            <a:solidFill>
              <a:srgbClr val="FF0000"/>
            </a:solidFill>
            <a:prstDash val="dashDot"/>
            <a:round/>
            <a:headEnd len="med" w="med" type="none"/>
            <a:tailEnd len="med" w="med" type="none"/>
          </a:ln>
        </p:spPr>
      </p:cxnSp>
      <p:sp>
        <p:nvSpPr>
          <p:cNvPr id="406" name="Google Shape;406;p35"/>
          <p:cNvSpPr txBox="1"/>
          <p:nvPr/>
        </p:nvSpPr>
        <p:spPr>
          <a:xfrm>
            <a:off x="7388700" y="952000"/>
            <a:ext cx="10920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fr" sz="1600">
                <a:solidFill>
                  <a:schemeClr val="accent6"/>
                </a:solidFill>
                <a:latin typeface="Calibri"/>
                <a:ea typeface="Calibri"/>
                <a:cs typeface="Calibri"/>
                <a:sym typeface="Calibri"/>
              </a:rPr>
              <a:t>SII</a:t>
            </a:r>
            <a:endParaRPr b="1" sz="1600">
              <a:solidFill>
                <a:schemeClr val="accent6"/>
              </a:solidFill>
              <a:latin typeface="Calibri"/>
              <a:ea typeface="Calibri"/>
              <a:cs typeface="Calibri"/>
              <a:sym typeface="Calibri"/>
            </a:endParaRPr>
          </a:p>
        </p:txBody>
      </p:sp>
      <p:sp>
        <p:nvSpPr>
          <p:cNvPr id="407" name="Google Shape;407;p35"/>
          <p:cNvSpPr/>
          <p:nvPr/>
        </p:nvSpPr>
        <p:spPr>
          <a:xfrm>
            <a:off x="673475" y="4286250"/>
            <a:ext cx="7602900" cy="275700"/>
          </a:xfrm>
          <a:prstGeom prst="homePlat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KPI Temps réel</a:t>
            </a:r>
            <a:endParaRPr/>
          </a:p>
        </p:txBody>
      </p:sp>
      <p:cxnSp>
        <p:nvCxnSpPr>
          <p:cNvPr id="408" name="Google Shape;408;p35"/>
          <p:cNvCxnSpPr>
            <a:stCxn id="396" idx="2"/>
          </p:cNvCxnSpPr>
          <p:nvPr/>
        </p:nvCxnSpPr>
        <p:spPr>
          <a:xfrm>
            <a:off x="1122575" y="3538704"/>
            <a:ext cx="1571700" cy="747600"/>
          </a:xfrm>
          <a:prstGeom prst="straightConnector1">
            <a:avLst/>
          </a:prstGeom>
          <a:noFill/>
          <a:ln cap="flat" cmpd="sng" w="28575">
            <a:solidFill>
              <a:srgbClr val="9900FF"/>
            </a:solidFill>
            <a:prstDash val="dashDot"/>
            <a:round/>
            <a:headEnd len="med" w="med" type="none"/>
            <a:tailEnd len="med" w="med" type="none"/>
          </a:ln>
        </p:spPr>
      </p:cxnSp>
      <p:cxnSp>
        <p:nvCxnSpPr>
          <p:cNvPr id="409" name="Google Shape;409;p35"/>
          <p:cNvCxnSpPr>
            <a:stCxn id="397" idx="2"/>
          </p:cNvCxnSpPr>
          <p:nvPr/>
        </p:nvCxnSpPr>
        <p:spPr>
          <a:xfrm>
            <a:off x="2693876" y="3538700"/>
            <a:ext cx="1255500" cy="757800"/>
          </a:xfrm>
          <a:prstGeom prst="straightConnector1">
            <a:avLst/>
          </a:prstGeom>
          <a:noFill/>
          <a:ln cap="flat" cmpd="sng" w="28575">
            <a:solidFill>
              <a:srgbClr val="9900FF"/>
            </a:solidFill>
            <a:prstDash val="dashDot"/>
            <a:round/>
            <a:headEnd len="med" w="med" type="none"/>
            <a:tailEnd len="med" w="med" type="none"/>
          </a:ln>
        </p:spPr>
      </p:cxnSp>
      <p:cxnSp>
        <p:nvCxnSpPr>
          <p:cNvPr id="410" name="Google Shape;410;p35"/>
          <p:cNvCxnSpPr>
            <a:stCxn id="402" idx="2"/>
          </p:cNvCxnSpPr>
          <p:nvPr/>
        </p:nvCxnSpPr>
        <p:spPr>
          <a:xfrm>
            <a:off x="4045838" y="3538700"/>
            <a:ext cx="1016100" cy="757800"/>
          </a:xfrm>
          <a:prstGeom prst="straightConnector1">
            <a:avLst/>
          </a:prstGeom>
          <a:noFill/>
          <a:ln cap="flat" cmpd="sng" w="28575">
            <a:solidFill>
              <a:srgbClr val="9900FF"/>
            </a:solidFill>
            <a:prstDash val="dashDot"/>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6"/>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416" name="Google Shape;416;p36"/>
          <p:cNvSpPr/>
          <p:nvPr/>
        </p:nvSpPr>
        <p:spPr>
          <a:xfrm>
            <a:off x="3153450" y="883850"/>
            <a:ext cx="2837100" cy="469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Coordination et communication</a:t>
            </a:r>
            <a:endParaRPr/>
          </a:p>
        </p:txBody>
      </p:sp>
      <p:sp>
        <p:nvSpPr>
          <p:cNvPr id="417" name="Google Shape;417;p36"/>
          <p:cNvSpPr/>
          <p:nvPr/>
        </p:nvSpPr>
        <p:spPr>
          <a:xfrm>
            <a:off x="2990100" y="1888050"/>
            <a:ext cx="3163800" cy="1367400"/>
          </a:xfrm>
          <a:prstGeom prst="roundRect">
            <a:avLst>
              <a:gd fmla="val 16667" name="adj"/>
            </a:avLst>
          </a:prstGeom>
          <a:noFill/>
          <a:ln cap="flat" cmpd="sng" w="19050">
            <a:solidFill>
              <a:srgbClr val="0000FF"/>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6"/>
          <p:cNvSpPr txBox="1"/>
          <p:nvPr/>
        </p:nvSpPr>
        <p:spPr>
          <a:xfrm>
            <a:off x="5919100" y="1543900"/>
            <a:ext cx="4797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fr" sz="1600">
                <a:solidFill>
                  <a:schemeClr val="accent6"/>
                </a:solidFill>
                <a:latin typeface="Calibri"/>
                <a:ea typeface="Calibri"/>
                <a:cs typeface="Calibri"/>
                <a:sym typeface="Calibri"/>
              </a:rPr>
              <a:t>SII</a:t>
            </a:r>
            <a:endParaRPr b="1" sz="1600">
              <a:solidFill>
                <a:schemeClr val="accent6"/>
              </a:solidFill>
              <a:latin typeface="Calibri"/>
              <a:ea typeface="Calibri"/>
              <a:cs typeface="Calibri"/>
              <a:sym typeface="Calibri"/>
            </a:endParaRPr>
          </a:p>
        </p:txBody>
      </p:sp>
      <p:sp>
        <p:nvSpPr>
          <p:cNvPr id="419" name="Google Shape;419;p36"/>
          <p:cNvSpPr/>
          <p:nvPr/>
        </p:nvSpPr>
        <p:spPr>
          <a:xfrm>
            <a:off x="918475" y="2356200"/>
            <a:ext cx="1479900" cy="43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Production</a:t>
            </a:r>
            <a:endParaRPr/>
          </a:p>
        </p:txBody>
      </p:sp>
      <p:sp>
        <p:nvSpPr>
          <p:cNvPr id="420" name="Google Shape;420;p36"/>
          <p:cNvSpPr/>
          <p:nvPr/>
        </p:nvSpPr>
        <p:spPr>
          <a:xfrm>
            <a:off x="6745625" y="2356200"/>
            <a:ext cx="1479900" cy="43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Business</a:t>
            </a:r>
            <a:endParaRPr/>
          </a:p>
        </p:txBody>
      </p:sp>
      <p:sp>
        <p:nvSpPr>
          <p:cNvPr id="421" name="Google Shape;421;p36"/>
          <p:cNvSpPr/>
          <p:nvPr/>
        </p:nvSpPr>
        <p:spPr>
          <a:xfrm>
            <a:off x="918475" y="3691750"/>
            <a:ext cx="1479900" cy="43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Logistique</a:t>
            </a:r>
            <a:endParaRPr/>
          </a:p>
        </p:txBody>
      </p:sp>
      <p:sp>
        <p:nvSpPr>
          <p:cNvPr id="422" name="Google Shape;422;p36"/>
          <p:cNvSpPr/>
          <p:nvPr/>
        </p:nvSpPr>
        <p:spPr>
          <a:xfrm>
            <a:off x="3832050" y="3691750"/>
            <a:ext cx="1479900" cy="43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Vente</a:t>
            </a:r>
            <a:endParaRPr/>
          </a:p>
        </p:txBody>
      </p:sp>
      <p:cxnSp>
        <p:nvCxnSpPr>
          <p:cNvPr id="423" name="Google Shape;423;p36"/>
          <p:cNvCxnSpPr>
            <a:stCxn id="419" idx="3"/>
            <a:endCxn id="417" idx="1"/>
          </p:cNvCxnSpPr>
          <p:nvPr/>
        </p:nvCxnSpPr>
        <p:spPr>
          <a:xfrm>
            <a:off x="2398375" y="2571750"/>
            <a:ext cx="591600" cy="0"/>
          </a:xfrm>
          <a:prstGeom prst="straightConnector1">
            <a:avLst/>
          </a:prstGeom>
          <a:noFill/>
          <a:ln cap="flat" cmpd="sng" w="9525">
            <a:solidFill>
              <a:schemeClr val="dk2"/>
            </a:solidFill>
            <a:prstDash val="solid"/>
            <a:round/>
            <a:headEnd len="med" w="med" type="triangle"/>
            <a:tailEnd len="med" w="med" type="triangle"/>
          </a:ln>
        </p:spPr>
      </p:cxnSp>
      <p:cxnSp>
        <p:nvCxnSpPr>
          <p:cNvPr id="424" name="Google Shape;424;p36"/>
          <p:cNvCxnSpPr>
            <a:stCxn id="422" idx="0"/>
            <a:endCxn id="417" idx="2"/>
          </p:cNvCxnSpPr>
          <p:nvPr/>
        </p:nvCxnSpPr>
        <p:spPr>
          <a:xfrm rot="10800000">
            <a:off x="4572000" y="3255550"/>
            <a:ext cx="0" cy="436200"/>
          </a:xfrm>
          <a:prstGeom prst="straightConnector1">
            <a:avLst/>
          </a:prstGeom>
          <a:noFill/>
          <a:ln cap="flat" cmpd="sng" w="9525">
            <a:solidFill>
              <a:schemeClr val="dk2"/>
            </a:solidFill>
            <a:prstDash val="solid"/>
            <a:round/>
            <a:headEnd len="med" w="med" type="triangle"/>
            <a:tailEnd len="med" w="med" type="triangle"/>
          </a:ln>
        </p:spPr>
      </p:cxnSp>
      <p:cxnSp>
        <p:nvCxnSpPr>
          <p:cNvPr id="425" name="Google Shape;425;p36"/>
          <p:cNvCxnSpPr>
            <a:stCxn id="420" idx="1"/>
            <a:endCxn id="417" idx="3"/>
          </p:cNvCxnSpPr>
          <p:nvPr/>
        </p:nvCxnSpPr>
        <p:spPr>
          <a:xfrm rot="10800000">
            <a:off x="6154025" y="2571750"/>
            <a:ext cx="591600" cy="0"/>
          </a:xfrm>
          <a:prstGeom prst="straightConnector1">
            <a:avLst/>
          </a:prstGeom>
          <a:noFill/>
          <a:ln cap="flat" cmpd="sng" w="9525">
            <a:solidFill>
              <a:schemeClr val="dk2"/>
            </a:solidFill>
            <a:prstDash val="solid"/>
            <a:round/>
            <a:headEnd len="med" w="med" type="triangle"/>
            <a:tailEnd len="med" w="med" type="triangle"/>
          </a:ln>
        </p:spPr>
      </p:cxnSp>
      <p:cxnSp>
        <p:nvCxnSpPr>
          <p:cNvPr id="426" name="Google Shape;426;p36"/>
          <p:cNvCxnSpPr>
            <a:stCxn id="421" idx="3"/>
          </p:cNvCxnSpPr>
          <p:nvPr/>
        </p:nvCxnSpPr>
        <p:spPr>
          <a:xfrm flipH="1" rot="10800000">
            <a:off x="2398375" y="3245200"/>
            <a:ext cx="704100" cy="662100"/>
          </a:xfrm>
          <a:prstGeom prst="straightConnector1">
            <a:avLst/>
          </a:prstGeom>
          <a:noFill/>
          <a:ln cap="flat" cmpd="sng" w="9525">
            <a:solidFill>
              <a:schemeClr val="dk2"/>
            </a:solidFill>
            <a:prstDash val="solid"/>
            <a:round/>
            <a:headEnd len="med" w="med" type="triangle"/>
            <a:tailEnd len="med" w="med" type="triangle"/>
          </a:ln>
        </p:spPr>
      </p:cxnSp>
      <p:sp>
        <p:nvSpPr>
          <p:cNvPr id="427" name="Google Shape;427;p36"/>
          <p:cNvSpPr/>
          <p:nvPr/>
        </p:nvSpPr>
        <p:spPr>
          <a:xfrm>
            <a:off x="3398375" y="2337025"/>
            <a:ext cx="2382900" cy="436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communes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7"/>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433" name="Google Shape;433;p37"/>
          <p:cNvSpPr/>
          <p:nvPr/>
        </p:nvSpPr>
        <p:spPr>
          <a:xfrm>
            <a:off x="3153450" y="887925"/>
            <a:ext cx="2837100" cy="469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Prise de décision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8"/>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439" name="Google Shape;439;p38"/>
          <p:cNvSpPr/>
          <p:nvPr/>
        </p:nvSpPr>
        <p:spPr>
          <a:xfrm>
            <a:off x="3153450" y="887925"/>
            <a:ext cx="2837100" cy="469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Prise de décision</a:t>
            </a:r>
            <a:endParaRPr/>
          </a:p>
        </p:txBody>
      </p:sp>
      <p:sp>
        <p:nvSpPr>
          <p:cNvPr id="440" name="Google Shape;440;p38"/>
          <p:cNvSpPr/>
          <p:nvPr/>
        </p:nvSpPr>
        <p:spPr>
          <a:xfrm>
            <a:off x="770550" y="1541000"/>
            <a:ext cx="7602900" cy="398100"/>
          </a:xfrm>
          <a:prstGeom prst="homePlat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KPI Temps réel</a:t>
            </a:r>
            <a:endParaRPr/>
          </a:p>
        </p:txBody>
      </p:sp>
      <p:sp>
        <p:nvSpPr>
          <p:cNvPr id="441" name="Google Shape;441;p38"/>
          <p:cNvSpPr/>
          <p:nvPr/>
        </p:nvSpPr>
        <p:spPr>
          <a:xfrm>
            <a:off x="1836975" y="22242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42" name="Google Shape;442;p38"/>
          <p:cNvSpPr/>
          <p:nvPr/>
        </p:nvSpPr>
        <p:spPr>
          <a:xfrm>
            <a:off x="2622100" y="288072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43" name="Google Shape;443;p38"/>
          <p:cNvSpPr/>
          <p:nvPr/>
        </p:nvSpPr>
        <p:spPr>
          <a:xfrm>
            <a:off x="3550100" y="212267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44" name="Google Shape;444;p38"/>
          <p:cNvSpPr/>
          <p:nvPr/>
        </p:nvSpPr>
        <p:spPr>
          <a:xfrm>
            <a:off x="4008650" y="308347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45" name="Google Shape;445;p38"/>
          <p:cNvSpPr/>
          <p:nvPr/>
        </p:nvSpPr>
        <p:spPr>
          <a:xfrm>
            <a:off x="4906050" y="241122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46" name="Google Shape;446;p38"/>
          <p:cNvSpPr/>
          <p:nvPr/>
        </p:nvSpPr>
        <p:spPr>
          <a:xfrm>
            <a:off x="5436050" y="32250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47" name="Google Shape;447;p38"/>
          <p:cNvSpPr/>
          <p:nvPr/>
        </p:nvSpPr>
        <p:spPr>
          <a:xfrm>
            <a:off x="6108925" y="22242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48" name="Google Shape;448;p38"/>
          <p:cNvSpPr/>
          <p:nvPr/>
        </p:nvSpPr>
        <p:spPr>
          <a:xfrm>
            <a:off x="1397475" y="29788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49" name="Google Shape;449;p38"/>
          <p:cNvSpPr/>
          <p:nvPr/>
        </p:nvSpPr>
        <p:spPr>
          <a:xfrm>
            <a:off x="6547750" y="29788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455" name="Google Shape;455;p39"/>
          <p:cNvSpPr/>
          <p:nvPr/>
        </p:nvSpPr>
        <p:spPr>
          <a:xfrm>
            <a:off x="3153450" y="887925"/>
            <a:ext cx="2837100" cy="469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Prise de décision</a:t>
            </a:r>
            <a:endParaRPr/>
          </a:p>
        </p:txBody>
      </p:sp>
      <p:sp>
        <p:nvSpPr>
          <p:cNvPr id="456" name="Google Shape;456;p39"/>
          <p:cNvSpPr/>
          <p:nvPr/>
        </p:nvSpPr>
        <p:spPr>
          <a:xfrm>
            <a:off x="770550" y="1541000"/>
            <a:ext cx="7602900" cy="398100"/>
          </a:xfrm>
          <a:prstGeom prst="homePlat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KPI Temps réel</a:t>
            </a:r>
            <a:endParaRPr/>
          </a:p>
        </p:txBody>
      </p:sp>
      <p:sp>
        <p:nvSpPr>
          <p:cNvPr id="457" name="Google Shape;457;p39"/>
          <p:cNvSpPr/>
          <p:nvPr/>
        </p:nvSpPr>
        <p:spPr>
          <a:xfrm>
            <a:off x="1836975" y="22242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58" name="Google Shape;458;p39"/>
          <p:cNvSpPr/>
          <p:nvPr/>
        </p:nvSpPr>
        <p:spPr>
          <a:xfrm>
            <a:off x="2622100" y="288072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59" name="Google Shape;459;p39"/>
          <p:cNvSpPr/>
          <p:nvPr/>
        </p:nvSpPr>
        <p:spPr>
          <a:xfrm>
            <a:off x="3550100" y="212267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60" name="Google Shape;460;p39"/>
          <p:cNvSpPr/>
          <p:nvPr/>
        </p:nvSpPr>
        <p:spPr>
          <a:xfrm>
            <a:off x="4008650" y="308347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61" name="Google Shape;461;p39"/>
          <p:cNvSpPr/>
          <p:nvPr/>
        </p:nvSpPr>
        <p:spPr>
          <a:xfrm>
            <a:off x="4906050" y="241122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62" name="Google Shape;462;p39"/>
          <p:cNvSpPr/>
          <p:nvPr/>
        </p:nvSpPr>
        <p:spPr>
          <a:xfrm>
            <a:off x="5436050" y="32250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63" name="Google Shape;463;p39"/>
          <p:cNvSpPr/>
          <p:nvPr/>
        </p:nvSpPr>
        <p:spPr>
          <a:xfrm>
            <a:off x="6108925" y="22242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64" name="Google Shape;464;p39"/>
          <p:cNvSpPr/>
          <p:nvPr/>
        </p:nvSpPr>
        <p:spPr>
          <a:xfrm>
            <a:off x="1397475" y="29788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65" name="Google Shape;465;p39"/>
          <p:cNvSpPr/>
          <p:nvPr/>
        </p:nvSpPr>
        <p:spPr>
          <a:xfrm>
            <a:off x="6547750" y="29788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466" name="Google Shape;466;p39"/>
          <p:cNvSpPr/>
          <p:nvPr/>
        </p:nvSpPr>
        <p:spPr>
          <a:xfrm>
            <a:off x="5211500" y="3083475"/>
            <a:ext cx="1183800" cy="7128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p:nvPr/>
        </p:nvSpPr>
        <p:spPr>
          <a:xfrm>
            <a:off x="2397550" y="2775750"/>
            <a:ext cx="1183800" cy="7128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9"/>
          <p:cNvSpPr/>
          <p:nvPr/>
        </p:nvSpPr>
        <p:spPr>
          <a:xfrm>
            <a:off x="3370500" y="2001025"/>
            <a:ext cx="1183800" cy="7128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p:nvPr/>
        </p:nvSpPr>
        <p:spPr>
          <a:xfrm>
            <a:off x="770550" y="4101350"/>
            <a:ext cx="7602900" cy="398100"/>
          </a:xfrm>
          <a:prstGeom prst="homePlate">
            <a:avLst>
              <a:gd fmla="val 50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Prise de décision</a:t>
            </a:r>
            <a:endParaRPr/>
          </a:p>
        </p:txBody>
      </p:sp>
      <p:cxnSp>
        <p:nvCxnSpPr>
          <p:cNvPr id="470" name="Google Shape;470;p39"/>
          <p:cNvCxnSpPr>
            <a:stCxn id="467" idx="2"/>
            <a:endCxn id="469" idx="0"/>
          </p:cNvCxnSpPr>
          <p:nvPr/>
        </p:nvCxnSpPr>
        <p:spPr>
          <a:xfrm flipH="1" rot="-5400000">
            <a:off x="3424450" y="3053550"/>
            <a:ext cx="612900" cy="1482900"/>
          </a:xfrm>
          <a:prstGeom prst="curvedConnector3">
            <a:avLst>
              <a:gd fmla="val 49992" name="adj1"/>
            </a:avLst>
          </a:prstGeom>
          <a:noFill/>
          <a:ln cap="flat" cmpd="sng" w="9525">
            <a:solidFill>
              <a:srgbClr val="FF0000"/>
            </a:solidFill>
            <a:prstDash val="solid"/>
            <a:round/>
            <a:headEnd len="med" w="med" type="none"/>
            <a:tailEnd len="med" w="med" type="triangle"/>
          </a:ln>
        </p:spPr>
      </p:cxnSp>
      <p:cxnSp>
        <p:nvCxnSpPr>
          <p:cNvPr id="471" name="Google Shape;471;p39"/>
          <p:cNvCxnSpPr>
            <a:stCxn id="468" idx="2"/>
            <a:endCxn id="469" idx="0"/>
          </p:cNvCxnSpPr>
          <p:nvPr/>
        </p:nvCxnSpPr>
        <p:spPr>
          <a:xfrm flipH="1" rot="-5400000">
            <a:off x="3523650" y="3152575"/>
            <a:ext cx="1387500" cy="510000"/>
          </a:xfrm>
          <a:prstGeom prst="curvedConnector3">
            <a:avLst>
              <a:gd fmla="val 64049" name="adj1"/>
            </a:avLst>
          </a:prstGeom>
          <a:noFill/>
          <a:ln cap="flat" cmpd="sng" w="9525">
            <a:solidFill>
              <a:srgbClr val="FF0000"/>
            </a:solidFill>
            <a:prstDash val="solid"/>
            <a:round/>
            <a:headEnd len="med" w="med" type="none"/>
            <a:tailEnd len="med" w="med" type="triangle"/>
          </a:ln>
        </p:spPr>
      </p:cxnSp>
      <p:cxnSp>
        <p:nvCxnSpPr>
          <p:cNvPr id="472" name="Google Shape;472;p39"/>
          <p:cNvCxnSpPr>
            <a:stCxn id="466" idx="2"/>
            <a:endCxn id="469" idx="0"/>
          </p:cNvCxnSpPr>
          <p:nvPr/>
        </p:nvCxnSpPr>
        <p:spPr>
          <a:xfrm rot="5400000">
            <a:off x="4985450" y="3283425"/>
            <a:ext cx="305100" cy="1330800"/>
          </a:xfrm>
          <a:prstGeom prst="curvedConnector3">
            <a:avLst>
              <a:gd fmla="val 49996" name="adj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5"/>
          <p:cNvPicPr preferRelativeResize="0"/>
          <p:nvPr/>
        </p:nvPicPr>
        <p:blipFill>
          <a:blip r:embed="rId3">
            <a:alphaModFix/>
          </a:blip>
          <a:stretch>
            <a:fillRect/>
          </a:stretch>
        </p:blipFill>
        <p:spPr>
          <a:xfrm>
            <a:off x="5889420" y="2739725"/>
            <a:ext cx="962566" cy="1592725"/>
          </a:xfrm>
          <a:prstGeom prst="rect">
            <a:avLst/>
          </a:prstGeom>
          <a:noFill/>
          <a:ln>
            <a:noFill/>
          </a:ln>
        </p:spPr>
      </p:pic>
      <p:pic>
        <p:nvPicPr>
          <p:cNvPr id="151" name="Google Shape;151;p15"/>
          <p:cNvPicPr preferRelativeResize="0"/>
          <p:nvPr/>
        </p:nvPicPr>
        <p:blipFill>
          <a:blip r:embed="rId4">
            <a:alphaModFix/>
          </a:blip>
          <a:stretch>
            <a:fillRect/>
          </a:stretch>
        </p:blipFill>
        <p:spPr>
          <a:xfrm>
            <a:off x="1966694" y="510326"/>
            <a:ext cx="2440874" cy="1776399"/>
          </a:xfrm>
          <a:prstGeom prst="rect">
            <a:avLst/>
          </a:prstGeom>
          <a:noFill/>
          <a:ln>
            <a:noFill/>
          </a:ln>
        </p:spPr>
      </p:pic>
      <p:pic>
        <p:nvPicPr>
          <p:cNvPr id="152" name="Google Shape;152;p15"/>
          <p:cNvPicPr preferRelativeResize="0"/>
          <p:nvPr/>
        </p:nvPicPr>
        <p:blipFill>
          <a:blip r:embed="rId5">
            <a:alphaModFix/>
          </a:blip>
          <a:stretch>
            <a:fillRect/>
          </a:stretch>
        </p:blipFill>
        <p:spPr>
          <a:xfrm>
            <a:off x="4851575" y="741575"/>
            <a:ext cx="2793299" cy="1545151"/>
          </a:xfrm>
          <a:prstGeom prst="rect">
            <a:avLst/>
          </a:prstGeom>
          <a:noFill/>
          <a:ln>
            <a:noFill/>
          </a:ln>
        </p:spPr>
      </p:pic>
      <p:pic>
        <p:nvPicPr>
          <p:cNvPr id="153" name="Google Shape;153;p15"/>
          <p:cNvPicPr preferRelativeResize="0"/>
          <p:nvPr/>
        </p:nvPicPr>
        <p:blipFill>
          <a:blip r:embed="rId6">
            <a:alphaModFix/>
          </a:blip>
          <a:stretch>
            <a:fillRect/>
          </a:stretch>
        </p:blipFill>
        <p:spPr>
          <a:xfrm>
            <a:off x="1971054" y="2806450"/>
            <a:ext cx="2432159" cy="1459300"/>
          </a:xfrm>
          <a:prstGeom prst="rect">
            <a:avLst/>
          </a:prstGeom>
          <a:noFill/>
          <a:ln>
            <a:noFill/>
          </a:ln>
        </p:spPr>
      </p:pic>
      <p:sp>
        <p:nvSpPr>
          <p:cNvPr id="154" name="Google Shape;154;p15"/>
          <p:cNvSpPr txBox="1"/>
          <p:nvPr/>
        </p:nvSpPr>
        <p:spPr>
          <a:xfrm>
            <a:off x="1790488" y="2186850"/>
            <a:ext cx="2793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Calibri"/>
                <a:ea typeface="Calibri"/>
                <a:cs typeface="Calibri"/>
                <a:sym typeface="Calibri"/>
              </a:rPr>
              <a:t>SpaceBus Neo - Thales Alenia Space</a:t>
            </a:r>
            <a:endParaRPr sz="1300">
              <a:latin typeface="Calibri"/>
              <a:ea typeface="Calibri"/>
              <a:cs typeface="Calibri"/>
              <a:sym typeface="Calibri"/>
            </a:endParaRPr>
          </a:p>
        </p:txBody>
      </p:sp>
      <p:sp>
        <p:nvSpPr>
          <p:cNvPr id="155" name="Google Shape;155;p15"/>
          <p:cNvSpPr txBox="1"/>
          <p:nvPr/>
        </p:nvSpPr>
        <p:spPr>
          <a:xfrm>
            <a:off x="2181088" y="4184100"/>
            <a:ext cx="2012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Calibri"/>
                <a:ea typeface="Calibri"/>
                <a:cs typeface="Calibri"/>
                <a:sym typeface="Calibri"/>
              </a:rPr>
              <a:t>H175 - Airbus Helicopters</a:t>
            </a:r>
            <a:endParaRPr sz="1300">
              <a:latin typeface="Calibri"/>
              <a:ea typeface="Calibri"/>
              <a:cs typeface="Calibri"/>
              <a:sym typeface="Calibri"/>
            </a:endParaRPr>
          </a:p>
        </p:txBody>
      </p:sp>
      <p:sp>
        <p:nvSpPr>
          <p:cNvPr id="156" name="Google Shape;156;p15"/>
          <p:cNvSpPr txBox="1"/>
          <p:nvPr/>
        </p:nvSpPr>
        <p:spPr>
          <a:xfrm>
            <a:off x="5364638" y="4184100"/>
            <a:ext cx="2012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Calibri"/>
                <a:ea typeface="Calibri"/>
                <a:cs typeface="Calibri"/>
                <a:sym typeface="Calibri"/>
              </a:rPr>
              <a:t>Ariane 6 - ArianeGroup</a:t>
            </a:r>
            <a:endParaRPr sz="1300">
              <a:latin typeface="Calibri"/>
              <a:ea typeface="Calibri"/>
              <a:cs typeface="Calibri"/>
              <a:sym typeface="Calibri"/>
            </a:endParaRPr>
          </a:p>
        </p:txBody>
      </p:sp>
      <p:sp>
        <p:nvSpPr>
          <p:cNvPr id="157" name="Google Shape;157;p15"/>
          <p:cNvSpPr txBox="1"/>
          <p:nvPr/>
        </p:nvSpPr>
        <p:spPr>
          <a:xfrm>
            <a:off x="4790338" y="2186850"/>
            <a:ext cx="2793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Calibri"/>
                <a:ea typeface="Calibri"/>
                <a:cs typeface="Calibri"/>
                <a:sym typeface="Calibri"/>
              </a:rPr>
              <a:t>TGV Singapour - Alstom Siemens</a:t>
            </a:r>
            <a:endParaRPr sz="13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16"/>
          <p:cNvPicPr preferRelativeResize="0"/>
          <p:nvPr/>
        </p:nvPicPr>
        <p:blipFill>
          <a:blip r:embed="rId3">
            <a:alphaModFix/>
          </a:blip>
          <a:stretch>
            <a:fillRect/>
          </a:stretch>
        </p:blipFill>
        <p:spPr>
          <a:xfrm>
            <a:off x="3864295" y="3278862"/>
            <a:ext cx="1923125" cy="1081752"/>
          </a:xfrm>
          <a:prstGeom prst="rect">
            <a:avLst/>
          </a:prstGeom>
          <a:noFill/>
          <a:ln>
            <a:noFill/>
          </a:ln>
        </p:spPr>
      </p:pic>
      <p:pic>
        <p:nvPicPr>
          <p:cNvPr id="163" name="Google Shape;163;p16"/>
          <p:cNvPicPr preferRelativeResize="0"/>
          <p:nvPr/>
        </p:nvPicPr>
        <p:blipFill>
          <a:blip r:embed="rId4">
            <a:alphaModFix/>
          </a:blip>
          <a:stretch>
            <a:fillRect/>
          </a:stretch>
        </p:blipFill>
        <p:spPr>
          <a:xfrm>
            <a:off x="5315075" y="2505450"/>
            <a:ext cx="1219201" cy="1219201"/>
          </a:xfrm>
          <a:prstGeom prst="rect">
            <a:avLst/>
          </a:prstGeom>
          <a:noFill/>
          <a:ln>
            <a:noFill/>
          </a:ln>
        </p:spPr>
      </p:pic>
      <p:sp>
        <p:nvSpPr>
          <p:cNvPr id="164" name="Google Shape;164;p16"/>
          <p:cNvSpPr txBox="1"/>
          <p:nvPr>
            <p:ph type="title"/>
          </p:nvPr>
        </p:nvSpPr>
        <p:spPr>
          <a:xfrm>
            <a:off x="329300" y="361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a:t>
            </a:r>
            <a:endParaRPr/>
          </a:p>
        </p:txBody>
      </p:sp>
      <p:pic>
        <p:nvPicPr>
          <p:cNvPr id="165" name="Google Shape;165;p16"/>
          <p:cNvPicPr preferRelativeResize="0"/>
          <p:nvPr/>
        </p:nvPicPr>
        <p:blipFill>
          <a:blip r:embed="rId5">
            <a:alphaModFix/>
          </a:blip>
          <a:stretch>
            <a:fillRect/>
          </a:stretch>
        </p:blipFill>
        <p:spPr>
          <a:xfrm>
            <a:off x="7209825" y="361325"/>
            <a:ext cx="1506225" cy="1506250"/>
          </a:xfrm>
          <a:prstGeom prst="rect">
            <a:avLst/>
          </a:prstGeom>
          <a:noFill/>
          <a:ln>
            <a:noFill/>
          </a:ln>
        </p:spPr>
      </p:pic>
      <p:sp>
        <p:nvSpPr>
          <p:cNvPr id="166" name="Google Shape;166;p16"/>
          <p:cNvSpPr txBox="1"/>
          <p:nvPr/>
        </p:nvSpPr>
        <p:spPr>
          <a:xfrm>
            <a:off x="819150" y="907050"/>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2400">
                <a:solidFill>
                  <a:schemeClr val="dk2"/>
                </a:solidFill>
                <a:latin typeface="Montserrat"/>
                <a:ea typeface="Montserrat"/>
                <a:cs typeface="Montserrat"/>
                <a:sym typeface="Montserrat"/>
              </a:rPr>
              <a:t>Yann Fornier (29 ans)</a:t>
            </a:r>
            <a:endParaRPr sz="2400">
              <a:solidFill>
                <a:schemeClr val="dk2"/>
              </a:solidFill>
              <a:latin typeface="Montserrat"/>
              <a:ea typeface="Montserrat"/>
              <a:cs typeface="Montserrat"/>
              <a:sym typeface="Montserrat"/>
            </a:endParaRPr>
          </a:p>
        </p:txBody>
      </p:sp>
      <p:sp>
        <p:nvSpPr>
          <p:cNvPr id="167" name="Google Shape;167;p16"/>
          <p:cNvSpPr/>
          <p:nvPr/>
        </p:nvSpPr>
        <p:spPr>
          <a:xfrm>
            <a:off x="428650" y="3584691"/>
            <a:ext cx="2121900" cy="42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fr" sz="1300">
                <a:latin typeface="Lato"/>
                <a:ea typeface="Lato"/>
                <a:cs typeface="Lato"/>
                <a:sym typeface="Lato"/>
              </a:rPr>
              <a:t>Aéro</a:t>
            </a:r>
            <a:endParaRPr/>
          </a:p>
        </p:txBody>
      </p:sp>
      <p:sp>
        <p:nvSpPr>
          <p:cNvPr id="168" name="Google Shape;168;p16"/>
          <p:cNvSpPr/>
          <p:nvPr/>
        </p:nvSpPr>
        <p:spPr>
          <a:xfrm>
            <a:off x="428650" y="2247850"/>
            <a:ext cx="2121900" cy="42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fr" sz="1300">
                <a:latin typeface="Lato"/>
                <a:ea typeface="Lato"/>
                <a:cs typeface="Lato"/>
                <a:sym typeface="Lato"/>
              </a:rPr>
              <a:t>Informatique Quantique</a:t>
            </a:r>
            <a:endParaRPr/>
          </a:p>
        </p:txBody>
      </p:sp>
      <p:sp>
        <p:nvSpPr>
          <p:cNvPr id="169" name="Google Shape;169;p16"/>
          <p:cNvSpPr/>
          <p:nvPr/>
        </p:nvSpPr>
        <p:spPr>
          <a:xfrm>
            <a:off x="428650" y="2900725"/>
            <a:ext cx="2121900" cy="42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fr" sz="1300">
                <a:latin typeface="Lato"/>
                <a:ea typeface="Lato"/>
                <a:cs typeface="Lato"/>
                <a:sym typeface="Lato"/>
              </a:rPr>
              <a:t>Cloud Computing</a:t>
            </a:r>
            <a:endParaRPr/>
          </a:p>
        </p:txBody>
      </p:sp>
      <p:pic>
        <p:nvPicPr>
          <p:cNvPr id="170" name="Google Shape;170;p16"/>
          <p:cNvPicPr preferRelativeResize="0"/>
          <p:nvPr/>
        </p:nvPicPr>
        <p:blipFill>
          <a:blip r:embed="rId6">
            <a:alphaModFix/>
          </a:blip>
          <a:stretch>
            <a:fillRect/>
          </a:stretch>
        </p:blipFill>
        <p:spPr>
          <a:xfrm>
            <a:off x="2671596" y="2247850"/>
            <a:ext cx="1677131" cy="428700"/>
          </a:xfrm>
          <a:prstGeom prst="rect">
            <a:avLst/>
          </a:prstGeom>
          <a:noFill/>
          <a:ln>
            <a:noFill/>
          </a:ln>
        </p:spPr>
      </p:pic>
      <p:pic>
        <p:nvPicPr>
          <p:cNvPr id="171" name="Google Shape;171;p16"/>
          <p:cNvPicPr preferRelativeResize="0"/>
          <p:nvPr/>
        </p:nvPicPr>
        <p:blipFill>
          <a:blip r:embed="rId7">
            <a:alphaModFix/>
          </a:blip>
          <a:stretch>
            <a:fillRect/>
          </a:stretch>
        </p:blipFill>
        <p:spPr>
          <a:xfrm>
            <a:off x="4428950" y="1937275"/>
            <a:ext cx="1049825" cy="1049825"/>
          </a:xfrm>
          <a:prstGeom prst="rect">
            <a:avLst/>
          </a:prstGeom>
          <a:noFill/>
          <a:ln>
            <a:noFill/>
          </a:ln>
        </p:spPr>
      </p:pic>
      <p:pic>
        <p:nvPicPr>
          <p:cNvPr id="172" name="Google Shape;172;p16"/>
          <p:cNvPicPr preferRelativeResize="0"/>
          <p:nvPr/>
        </p:nvPicPr>
        <p:blipFill>
          <a:blip r:embed="rId8">
            <a:alphaModFix/>
          </a:blip>
          <a:stretch>
            <a:fillRect/>
          </a:stretch>
        </p:blipFill>
        <p:spPr>
          <a:xfrm>
            <a:off x="5478775" y="2028169"/>
            <a:ext cx="1156599" cy="786396"/>
          </a:xfrm>
          <a:prstGeom prst="rect">
            <a:avLst/>
          </a:prstGeom>
          <a:noFill/>
          <a:ln>
            <a:noFill/>
          </a:ln>
        </p:spPr>
      </p:pic>
      <p:pic>
        <p:nvPicPr>
          <p:cNvPr id="173" name="Google Shape;173;p16"/>
          <p:cNvPicPr preferRelativeResize="0"/>
          <p:nvPr/>
        </p:nvPicPr>
        <p:blipFill>
          <a:blip r:embed="rId9">
            <a:alphaModFix/>
          </a:blip>
          <a:stretch>
            <a:fillRect/>
          </a:stretch>
        </p:blipFill>
        <p:spPr>
          <a:xfrm>
            <a:off x="6752425" y="2216365"/>
            <a:ext cx="1156598" cy="410010"/>
          </a:xfrm>
          <a:prstGeom prst="rect">
            <a:avLst/>
          </a:prstGeom>
          <a:noFill/>
          <a:ln>
            <a:noFill/>
          </a:ln>
        </p:spPr>
      </p:pic>
      <p:pic>
        <p:nvPicPr>
          <p:cNvPr id="174" name="Google Shape;174;p16"/>
          <p:cNvPicPr preferRelativeResize="0"/>
          <p:nvPr/>
        </p:nvPicPr>
        <p:blipFill>
          <a:blip r:embed="rId10">
            <a:alphaModFix/>
          </a:blip>
          <a:stretch>
            <a:fillRect/>
          </a:stretch>
        </p:blipFill>
        <p:spPr>
          <a:xfrm>
            <a:off x="2671600" y="2721875"/>
            <a:ext cx="1294780" cy="786400"/>
          </a:xfrm>
          <a:prstGeom prst="rect">
            <a:avLst/>
          </a:prstGeom>
          <a:noFill/>
          <a:ln>
            <a:noFill/>
          </a:ln>
        </p:spPr>
      </p:pic>
      <p:pic>
        <p:nvPicPr>
          <p:cNvPr id="175" name="Google Shape;175;p16"/>
          <p:cNvPicPr preferRelativeResize="0"/>
          <p:nvPr/>
        </p:nvPicPr>
        <p:blipFill>
          <a:blip r:embed="rId11">
            <a:alphaModFix/>
          </a:blip>
          <a:stretch>
            <a:fillRect/>
          </a:stretch>
        </p:blipFill>
        <p:spPr>
          <a:xfrm>
            <a:off x="4031128" y="2770387"/>
            <a:ext cx="1219200" cy="689375"/>
          </a:xfrm>
          <a:prstGeom prst="rect">
            <a:avLst/>
          </a:prstGeom>
          <a:noFill/>
          <a:ln>
            <a:noFill/>
          </a:ln>
        </p:spPr>
      </p:pic>
      <p:pic>
        <p:nvPicPr>
          <p:cNvPr id="176" name="Google Shape;176;p16"/>
          <p:cNvPicPr preferRelativeResize="0"/>
          <p:nvPr/>
        </p:nvPicPr>
        <p:blipFill>
          <a:blip r:embed="rId12">
            <a:alphaModFix/>
          </a:blip>
          <a:stretch>
            <a:fillRect/>
          </a:stretch>
        </p:blipFill>
        <p:spPr>
          <a:xfrm>
            <a:off x="2615725" y="3542727"/>
            <a:ext cx="1677123" cy="512639"/>
          </a:xfrm>
          <a:prstGeom prst="rect">
            <a:avLst/>
          </a:prstGeom>
          <a:noFill/>
          <a:ln>
            <a:noFill/>
          </a:ln>
        </p:spPr>
      </p:pic>
      <p:sp>
        <p:nvSpPr>
          <p:cNvPr id="177" name="Google Shape;177;p16"/>
          <p:cNvSpPr/>
          <p:nvPr/>
        </p:nvSpPr>
        <p:spPr>
          <a:xfrm>
            <a:off x="428650" y="4305666"/>
            <a:ext cx="2121900" cy="42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fr" sz="1300">
                <a:latin typeface="Lato"/>
                <a:ea typeface="Lato"/>
                <a:cs typeface="Lato"/>
                <a:sym typeface="Lato"/>
              </a:rPr>
              <a:t>Blockchain</a:t>
            </a:r>
            <a:endParaRPr/>
          </a:p>
        </p:txBody>
      </p:sp>
      <p:pic>
        <p:nvPicPr>
          <p:cNvPr id="178" name="Google Shape;178;p16"/>
          <p:cNvPicPr preferRelativeResize="0"/>
          <p:nvPr/>
        </p:nvPicPr>
        <p:blipFill>
          <a:blip r:embed="rId13">
            <a:alphaModFix/>
          </a:blip>
          <a:stretch>
            <a:fillRect/>
          </a:stretch>
        </p:blipFill>
        <p:spPr>
          <a:xfrm>
            <a:off x="2736350" y="4211446"/>
            <a:ext cx="1294776" cy="6171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7"/>
          <p:cNvPicPr preferRelativeResize="0"/>
          <p:nvPr/>
        </p:nvPicPr>
        <p:blipFill>
          <a:blip r:embed="rId3">
            <a:alphaModFix/>
          </a:blip>
          <a:stretch>
            <a:fillRect/>
          </a:stretch>
        </p:blipFill>
        <p:spPr>
          <a:xfrm>
            <a:off x="7444279" y="2310184"/>
            <a:ext cx="1069599" cy="1069599"/>
          </a:xfrm>
          <a:prstGeom prst="rect">
            <a:avLst/>
          </a:prstGeom>
          <a:noFill/>
          <a:ln>
            <a:noFill/>
          </a:ln>
        </p:spPr>
      </p:pic>
      <p:sp>
        <p:nvSpPr>
          <p:cNvPr id="184" name="Google Shape;184;p17"/>
          <p:cNvSpPr txBox="1"/>
          <p:nvPr>
            <p:ph type="title"/>
          </p:nvPr>
        </p:nvSpPr>
        <p:spPr>
          <a:xfrm>
            <a:off x="329300" y="361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a:t>
            </a:r>
            <a:endParaRPr/>
          </a:p>
        </p:txBody>
      </p:sp>
      <p:pic>
        <p:nvPicPr>
          <p:cNvPr id="185" name="Google Shape;185;p17"/>
          <p:cNvPicPr preferRelativeResize="0"/>
          <p:nvPr/>
        </p:nvPicPr>
        <p:blipFill>
          <a:blip r:embed="rId4">
            <a:alphaModFix/>
          </a:blip>
          <a:stretch>
            <a:fillRect/>
          </a:stretch>
        </p:blipFill>
        <p:spPr>
          <a:xfrm>
            <a:off x="7209825" y="361325"/>
            <a:ext cx="1506225" cy="1506250"/>
          </a:xfrm>
          <a:prstGeom prst="rect">
            <a:avLst/>
          </a:prstGeom>
          <a:noFill/>
          <a:ln>
            <a:noFill/>
          </a:ln>
        </p:spPr>
      </p:pic>
      <p:sp>
        <p:nvSpPr>
          <p:cNvPr id="186" name="Google Shape;186;p17"/>
          <p:cNvSpPr txBox="1"/>
          <p:nvPr/>
        </p:nvSpPr>
        <p:spPr>
          <a:xfrm>
            <a:off x="819150" y="907050"/>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2400">
                <a:solidFill>
                  <a:schemeClr val="dk2"/>
                </a:solidFill>
                <a:latin typeface="Montserrat"/>
                <a:ea typeface="Montserrat"/>
                <a:cs typeface="Montserrat"/>
                <a:sym typeface="Montserrat"/>
              </a:rPr>
              <a:t>Yann Fornier (29 ans)</a:t>
            </a:r>
            <a:endParaRPr sz="2400">
              <a:solidFill>
                <a:schemeClr val="dk2"/>
              </a:solidFill>
              <a:latin typeface="Montserrat"/>
              <a:ea typeface="Montserrat"/>
              <a:cs typeface="Montserrat"/>
              <a:sym typeface="Montserrat"/>
            </a:endParaRPr>
          </a:p>
        </p:txBody>
      </p:sp>
      <p:sp>
        <p:nvSpPr>
          <p:cNvPr id="187" name="Google Shape;187;p17"/>
          <p:cNvSpPr txBox="1"/>
          <p:nvPr/>
        </p:nvSpPr>
        <p:spPr>
          <a:xfrm>
            <a:off x="746425" y="1404275"/>
            <a:ext cx="6006000" cy="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300">
                <a:latin typeface="Lato"/>
                <a:ea typeface="Lato"/>
                <a:cs typeface="Lato"/>
                <a:sym typeface="Lato"/>
              </a:rPr>
              <a:t>Enseignant en Informatique - Ecole d’Ingénieur, Ecole de Commerce, Université</a:t>
            </a:r>
            <a:endParaRPr sz="1300">
              <a:latin typeface="Lato"/>
              <a:ea typeface="Lato"/>
              <a:cs typeface="Lato"/>
              <a:sym typeface="Lato"/>
            </a:endParaRPr>
          </a:p>
          <a:p>
            <a:pPr indent="0" lvl="0" marL="0" rtl="0" algn="l">
              <a:lnSpc>
                <a:spcPct val="115000"/>
              </a:lnSpc>
              <a:spcBef>
                <a:spcPts val="1600"/>
              </a:spcBef>
              <a:spcAft>
                <a:spcPts val="0"/>
              </a:spcAft>
              <a:buNone/>
            </a:pPr>
            <a:r>
              <a:rPr lang="fr" sz="1300">
                <a:latin typeface="Lato"/>
                <a:ea typeface="Lato"/>
                <a:cs typeface="Lato"/>
                <a:sym typeface="Lato"/>
              </a:rPr>
              <a:t>Domaines privilégiés : Informatique Quantique, Cloud Computing, Blockchain</a:t>
            </a:r>
            <a:endParaRPr sz="1300">
              <a:latin typeface="Lato"/>
              <a:ea typeface="Lato"/>
              <a:cs typeface="Lato"/>
              <a:sym typeface="Lato"/>
            </a:endParaRPr>
          </a:p>
          <a:p>
            <a:pPr indent="0" lvl="0" marL="0" rtl="0" algn="l">
              <a:lnSpc>
                <a:spcPct val="115000"/>
              </a:lnSpc>
              <a:spcBef>
                <a:spcPts val="1600"/>
              </a:spcBef>
              <a:spcAft>
                <a:spcPts val="1600"/>
              </a:spcAft>
              <a:buNone/>
            </a:pPr>
            <a:r>
              <a:t/>
            </a:r>
            <a:endParaRPr sz="1300">
              <a:latin typeface="Lato"/>
              <a:ea typeface="Lato"/>
              <a:cs typeface="Lato"/>
              <a:sym typeface="Lato"/>
            </a:endParaRPr>
          </a:p>
        </p:txBody>
      </p:sp>
      <p:pic>
        <p:nvPicPr>
          <p:cNvPr id="188" name="Google Shape;188;p17">
            <a:hlinkClick r:id="rId5"/>
          </p:cNvPr>
          <p:cNvPicPr preferRelativeResize="0"/>
          <p:nvPr/>
        </p:nvPicPr>
        <p:blipFill>
          <a:blip r:embed="rId6">
            <a:alphaModFix/>
          </a:blip>
          <a:stretch>
            <a:fillRect/>
          </a:stretch>
        </p:blipFill>
        <p:spPr>
          <a:xfrm>
            <a:off x="5684301" y="372074"/>
            <a:ext cx="915625" cy="933089"/>
          </a:xfrm>
          <a:prstGeom prst="rect">
            <a:avLst/>
          </a:prstGeom>
          <a:noFill/>
          <a:ln>
            <a:noFill/>
          </a:ln>
        </p:spPr>
      </p:pic>
      <p:pic>
        <p:nvPicPr>
          <p:cNvPr id="189" name="Google Shape;189;p17"/>
          <p:cNvPicPr preferRelativeResize="0"/>
          <p:nvPr/>
        </p:nvPicPr>
        <p:blipFill>
          <a:blip r:embed="rId7">
            <a:alphaModFix/>
          </a:blip>
          <a:stretch>
            <a:fillRect/>
          </a:stretch>
        </p:blipFill>
        <p:spPr>
          <a:xfrm>
            <a:off x="4452825" y="281062"/>
            <a:ext cx="1069600" cy="1115129"/>
          </a:xfrm>
          <a:prstGeom prst="rect">
            <a:avLst/>
          </a:prstGeom>
          <a:noFill/>
          <a:ln>
            <a:noFill/>
          </a:ln>
        </p:spPr>
      </p:pic>
      <p:pic>
        <p:nvPicPr>
          <p:cNvPr id="190" name="Google Shape;190;p17"/>
          <p:cNvPicPr preferRelativeResize="0"/>
          <p:nvPr/>
        </p:nvPicPr>
        <p:blipFill>
          <a:blip r:embed="rId8">
            <a:alphaModFix/>
          </a:blip>
          <a:stretch>
            <a:fillRect/>
          </a:stretch>
        </p:blipFill>
        <p:spPr>
          <a:xfrm>
            <a:off x="3108686" y="2239564"/>
            <a:ext cx="1069599" cy="1069599"/>
          </a:xfrm>
          <a:prstGeom prst="rect">
            <a:avLst/>
          </a:prstGeom>
          <a:noFill/>
          <a:ln>
            <a:noFill/>
          </a:ln>
        </p:spPr>
      </p:pic>
      <p:pic>
        <p:nvPicPr>
          <p:cNvPr id="191" name="Google Shape;191;p17"/>
          <p:cNvPicPr preferRelativeResize="0"/>
          <p:nvPr/>
        </p:nvPicPr>
        <p:blipFill>
          <a:blip r:embed="rId9">
            <a:alphaModFix/>
          </a:blip>
          <a:stretch>
            <a:fillRect/>
          </a:stretch>
        </p:blipFill>
        <p:spPr>
          <a:xfrm>
            <a:off x="6487067" y="2310172"/>
            <a:ext cx="1069600" cy="1069600"/>
          </a:xfrm>
          <a:prstGeom prst="rect">
            <a:avLst/>
          </a:prstGeom>
          <a:noFill/>
          <a:ln>
            <a:noFill/>
          </a:ln>
        </p:spPr>
      </p:pic>
      <p:pic>
        <p:nvPicPr>
          <p:cNvPr id="192" name="Google Shape;192;p17"/>
          <p:cNvPicPr preferRelativeResize="0"/>
          <p:nvPr/>
        </p:nvPicPr>
        <p:blipFill>
          <a:blip r:embed="rId10">
            <a:alphaModFix/>
          </a:blip>
          <a:stretch>
            <a:fillRect/>
          </a:stretch>
        </p:blipFill>
        <p:spPr>
          <a:xfrm>
            <a:off x="1878590" y="2239571"/>
            <a:ext cx="1279353" cy="1069601"/>
          </a:xfrm>
          <a:prstGeom prst="rect">
            <a:avLst/>
          </a:prstGeom>
          <a:noFill/>
          <a:ln>
            <a:noFill/>
          </a:ln>
        </p:spPr>
      </p:pic>
      <p:pic>
        <p:nvPicPr>
          <p:cNvPr id="193" name="Google Shape;193;p17"/>
          <p:cNvPicPr preferRelativeResize="0"/>
          <p:nvPr/>
        </p:nvPicPr>
        <p:blipFill>
          <a:blip r:embed="rId11">
            <a:alphaModFix/>
          </a:blip>
          <a:stretch>
            <a:fillRect/>
          </a:stretch>
        </p:blipFill>
        <p:spPr>
          <a:xfrm>
            <a:off x="4178275" y="2298407"/>
            <a:ext cx="1069600" cy="1069600"/>
          </a:xfrm>
          <a:prstGeom prst="rect">
            <a:avLst/>
          </a:prstGeom>
          <a:noFill/>
          <a:ln>
            <a:noFill/>
          </a:ln>
        </p:spPr>
      </p:pic>
      <p:pic>
        <p:nvPicPr>
          <p:cNvPr id="194" name="Google Shape;194;p17"/>
          <p:cNvPicPr preferRelativeResize="0"/>
          <p:nvPr/>
        </p:nvPicPr>
        <p:blipFill>
          <a:blip r:embed="rId12">
            <a:alphaModFix/>
          </a:blip>
          <a:stretch>
            <a:fillRect/>
          </a:stretch>
        </p:blipFill>
        <p:spPr>
          <a:xfrm>
            <a:off x="5247868" y="2205308"/>
            <a:ext cx="1279350" cy="1279350"/>
          </a:xfrm>
          <a:prstGeom prst="rect">
            <a:avLst/>
          </a:prstGeom>
          <a:noFill/>
          <a:ln>
            <a:noFill/>
          </a:ln>
        </p:spPr>
      </p:pic>
      <p:pic>
        <p:nvPicPr>
          <p:cNvPr id="195" name="Google Shape;195;p17"/>
          <p:cNvPicPr preferRelativeResize="0"/>
          <p:nvPr/>
        </p:nvPicPr>
        <p:blipFill>
          <a:blip r:embed="rId13">
            <a:alphaModFix/>
          </a:blip>
          <a:stretch>
            <a:fillRect/>
          </a:stretch>
        </p:blipFill>
        <p:spPr>
          <a:xfrm>
            <a:off x="270175" y="2571750"/>
            <a:ext cx="1648128" cy="74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type="title"/>
          </p:nvPr>
        </p:nvSpPr>
        <p:spPr>
          <a:xfrm>
            <a:off x="329300" y="361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a:t>
            </a:r>
            <a:endParaRPr/>
          </a:p>
        </p:txBody>
      </p:sp>
      <p:pic>
        <p:nvPicPr>
          <p:cNvPr id="201" name="Google Shape;201;p18"/>
          <p:cNvPicPr preferRelativeResize="0"/>
          <p:nvPr/>
        </p:nvPicPr>
        <p:blipFill>
          <a:blip r:embed="rId3">
            <a:alphaModFix/>
          </a:blip>
          <a:stretch>
            <a:fillRect/>
          </a:stretch>
        </p:blipFill>
        <p:spPr>
          <a:xfrm>
            <a:off x="7209825" y="361325"/>
            <a:ext cx="1506225" cy="1506250"/>
          </a:xfrm>
          <a:prstGeom prst="rect">
            <a:avLst/>
          </a:prstGeom>
          <a:noFill/>
          <a:ln>
            <a:noFill/>
          </a:ln>
        </p:spPr>
      </p:pic>
      <p:sp>
        <p:nvSpPr>
          <p:cNvPr id="202" name="Google Shape;202;p18"/>
          <p:cNvSpPr txBox="1"/>
          <p:nvPr/>
        </p:nvSpPr>
        <p:spPr>
          <a:xfrm>
            <a:off x="819150" y="907050"/>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2400">
                <a:solidFill>
                  <a:schemeClr val="dk2"/>
                </a:solidFill>
                <a:latin typeface="Montserrat"/>
                <a:ea typeface="Montserrat"/>
                <a:cs typeface="Montserrat"/>
                <a:sym typeface="Montserrat"/>
              </a:rPr>
              <a:t>Yann Fornier (29 ans)</a:t>
            </a:r>
            <a:endParaRPr sz="2400">
              <a:solidFill>
                <a:schemeClr val="dk2"/>
              </a:solidFill>
              <a:latin typeface="Montserrat"/>
              <a:ea typeface="Montserrat"/>
              <a:cs typeface="Montserrat"/>
              <a:sym typeface="Montserrat"/>
            </a:endParaRPr>
          </a:p>
        </p:txBody>
      </p:sp>
      <p:sp>
        <p:nvSpPr>
          <p:cNvPr id="203" name="Google Shape;203;p18"/>
          <p:cNvSpPr txBox="1"/>
          <p:nvPr/>
        </p:nvSpPr>
        <p:spPr>
          <a:xfrm>
            <a:off x="746425" y="1404275"/>
            <a:ext cx="6006000" cy="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300">
                <a:latin typeface="Lato"/>
                <a:ea typeface="Lato"/>
                <a:cs typeface="Lato"/>
                <a:sym typeface="Lato"/>
              </a:rPr>
              <a:t>Enseignant en Informatique - Ecole d’Ingénieur, Ecole de Commerce, Université</a:t>
            </a:r>
            <a:endParaRPr sz="1300">
              <a:latin typeface="Lato"/>
              <a:ea typeface="Lato"/>
              <a:cs typeface="Lato"/>
              <a:sym typeface="Lato"/>
            </a:endParaRPr>
          </a:p>
          <a:p>
            <a:pPr indent="0" lvl="0" marL="0" rtl="0" algn="l">
              <a:lnSpc>
                <a:spcPct val="115000"/>
              </a:lnSpc>
              <a:spcBef>
                <a:spcPts val="1600"/>
              </a:spcBef>
              <a:spcAft>
                <a:spcPts val="0"/>
              </a:spcAft>
              <a:buNone/>
            </a:pPr>
            <a:r>
              <a:rPr lang="fr" sz="1300">
                <a:latin typeface="Lato"/>
                <a:ea typeface="Lato"/>
                <a:cs typeface="Lato"/>
                <a:sym typeface="Lato"/>
              </a:rPr>
              <a:t>Domaines privilégiés : Informatique Quantique, Cloud Computing, Blockchain</a:t>
            </a:r>
            <a:endParaRPr sz="1300">
              <a:latin typeface="Lato"/>
              <a:ea typeface="Lato"/>
              <a:cs typeface="Lato"/>
              <a:sym typeface="Lato"/>
            </a:endParaRPr>
          </a:p>
          <a:p>
            <a:pPr indent="0" lvl="0" marL="0" rtl="0" algn="l">
              <a:lnSpc>
                <a:spcPct val="115000"/>
              </a:lnSpc>
              <a:spcBef>
                <a:spcPts val="1600"/>
              </a:spcBef>
              <a:spcAft>
                <a:spcPts val="1600"/>
              </a:spcAft>
              <a:buNone/>
            </a:pPr>
            <a:r>
              <a:t/>
            </a:r>
            <a:endParaRPr sz="1300">
              <a:latin typeface="Lato"/>
              <a:ea typeface="Lato"/>
              <a:cs typeface="Lato"/>
              <a:sym typeface="Lato"/>
            </a:endParaRPr>
          </a:p>
        </p:txBody>
      </p:sp>
      <p:pic>
        <p:nvPicPr>
          <p:cNvPr id="204" name="Google Shape;204;p18">
            <a:hlinkClick r:id="rId4"/>
          </p:cNvPr>
          <p:cNvPicPr preferRelativeResize="0"/>
          <p:nvPr/>
        </p:nvPicPr>
        <p:blipFill>
          <a:blip r:embed="rId5">
            <a:alphaModFix/>
          </a:blip>
          <a:stretch>
            <a:fillRect/>
          </a:stretch>
        </p:blipFill>
        <p:spPr>
          <a:xfrm>
            <a:off x="5684301" y="372074"/>
            <a:ext cx="915625" cy="933089"/>
          </a:xfrm>
          <a:prstGeom prst="rect">
            <a:avLst/>
          </a:prstGeom>
          <a:noFill/>
          <a:ln>
            <a:noFill/>
          </a:ln>
        </p:spPr>
      </p:pic>
      <p:pic>
        <p:nvPicPr>
          <p:cNvPr id="205" name="Google Shape;205;p18"/>
          <p:cNvPicPr preferRelativeResize="0"/>
          <p:nvPr/>
        </p:nvPicPr>
        <p:blipFill>
          <a:blip r:embed="rId6">
            <a:alphaModFix/>
          </a:blip>
          <a:stretch>
            <a:fillRect/>
          </a:stretch>
        </p:blipFill>
        <p:spPr>
          <a:xfrm>
            <a:off x="4452825" y="281062"/>
            <a:ext cx="1069600" cy="1115129"/>
          </a:xfrm>
          <a:prstGeom prst="rect">
            <a:avLst/>
          </a:prstGeom>
          <a:noFill/>
          <a:ln>
            <a:noFill/>
          </a:ln>
        </p:spPr>
      </p:pic>
      <p:pic>
        <p:nvPicPr>
          <p:cNvPr id="206" name="Google Shape;206;p18"/>
          <p:cNvPicPr preferRelativeResize="0"/>
          <p:nvPr/>
        </p:nvPicPr>
        <p:blipFill>
          <a:blip r:embed="rId7">
            <a:alphaModFix/>
          </a:blip>
          <a:stretch>
            <a:fillRect/>
          </a:stretch>
        </p:blipFill>
        <p:spPr>
          <a:xfrm>
            <a:off x="3627642" y="2345539"/>
            <a:ext cx="1069599" cy="1069599"/>
          </a:xfrm>
          <a:prstGeom prst="rect">
            <a:avLst/>
          </a:prstGeom>
          <a:noFill/>
          <a:ln>
            <a:noFill/>
          </a:ln>
        </p:spPr>
      </p:pic>
      <p:pic>
        <p:nvPicPr>
          <p:cNvPr id="207" name="Google Shape;207;p18"/>
          <p:cNvPicPr preferRelativeResize="0"/>
          <p:nvPr/>
        </p:nvPicPr>
        <p:blipFill>
          <a:blip r:embed="rId8">
            <a:alphaModFix/>
          </a:blip>
          <a:stretch>
            <a:fillRect/>
          </a:stretch>
        </p:blipFill>
        <p:spPr>
          <a:xfrm>
            <a:off x="7382942" y="2345527"/>
            <a:ext cx="1069600" cy="1069600"/>
          </a:xfrm>
          <a:prstGeom prst="rect">
            <a:avLst/>
          </a:prstGeom>
          <a:noFill/>
          <a:ln>
            <a:noFill/>
          </a:ln>
        </p:spPr>
      </p:pic>
      <p:pic>
        <p:nvPicPr>
          <p:cNvPr id="208" name="Google Shape;208;p18"/>
          <p:cNvPicPr preferRelativeResize="0"/>
          <p:nvPr/>
        </p:nvPicPr>
        <p:blipFill>
          <a:blip r:embed="rId9">
            <a:alphaModFix/>
          </a:blip>
          <a:stretch>
            <a:fillRect/>
          </a:stretch>
        </p:blipFill>
        <p:spPr>
          <a:xfrm>
            <a:off x="512654" y="3326789"/>
            <a:ext cx="1069599" cy="1069599"/>
          </a:xfrm>
          <a:prstGeom prst="rect">
            <a:avLst/>
          </a:prstGeom>
          <a:noFill/>
          <a:ln>
            <a:noFill/>
          </a:ln>
        </p:spPr>
      </p:pic>
      <p:pic>
        <p:nvPicPr>
          <p:cNvPr id="209" name="Google Shape;209;p18"/>
          <p:cNvPicPr preferRelativeResize="0"/>
          <p:nvPr/>
        </p:nvPicPr>
        <p:blipFill>
          <a:blip r:embed="rId10">
            <a:alphaModFix/>
          </a:blip>
          <a:stretch>
            <a:fillRect/>
          </a:stretch>
        </p:blipFill>
        <p:spPr>
          <a:xfrm>
            <a:off x="2307475" y="2257189"/>
            <a:ext cx="1279353" cy="1069601"/>
          </a:xfrm>
          <a:prstGeom prst="rect">
            <a:avLst/>
          </a:prstGeom>
          <a:noFill/>
          <a:ln>
            <a:noFill/>
          </a:ln>
        </p:spPr>
      </p:pic>
      <p:pic>
        <p:nvPicPr>
          <p:cNvPr id="210" name="Google Shape;210;p18"/>
          <p:cNvPicPr preferRelativeResize="0"/>
          <p:nvPr/>
        </p:nvPicPr>
        <p:blipFill>
          <a:blip r:embed="rId11">
            <a:alphaModFix/>
          </a:blip>
          <a:stretch>
            <a:fillRect/>
          </a:stretch>
        </p:blipFill>
        <p:spPr>
          <a:xfrm>
            <a:off x="4809500" y="2366938"/>
            <a:ext cx="1069600" cy="1069600"/>
          </a:xfrm>
          <a:prstGeom prst="rect">
            <a:avLst/>
          </a:prstGeom>
          <a:noFill/>
          <a:ln>
            <a:noFill/>
          </a:ln>
        </p:spPr>
      </p:pic>
      <p:pic>
        <p:nvPicPr>
          <p:cNvPr id="211" name="Google Shape;211;p18"/>
          <p:cNvPicPr preferRelativeResize="0"/>
          <p:nvPr/>
        </p:nvPicPr>
        <p:blipFill>
          <a:blip r:embed="rId12">
            <a:alphaModFix/>
          </a:blip>
          <a:stretch>
            <a:fillRect/>
          </a:stretch>
        </p:blipFill>
        <p:spPr>
          <a:xfrm>
            <a:off x="5991343" y="2240663"/>
            <a:ext cx="1279350" cy="1279350"/>
          </a:xfrm>
          <a:prstGeom prst="rect">
            <a:avLst/>
          </a:prstGeom>
          <a:noFill/>
          <a:ln>
            <a:noFill/>
          </a:ln>
        </p:spPr>
      </p:pic>
      <p:pic>
        <p:nvPicPr>
          <p:cNvPr id="212" name="Google Shape;212;p18"/>
          <p:cNvPicPr preferRelativeResize="0"/>
          <p:nvPr/>
        </p:nvPicPr>
        <p:blipFill>
          <a:blip r:embed="rId13">
            <a:alphaModFix/>
          </a:blip>
          <a:stretch>
            <a:fillRect/>
          </a:stretch>
        </p:blipFill>
        <p:spPr>
          <a:xfrm>
            <a:off x="382575" y="2447226"/>
            <a:ext cx="1924900" cy="866225"/>
          </a:xfrm>
          <a:prstGeom prst="rect">
            <a:avLst/>
          </a:prstGeom>
          <a:noFill/>
          <a:ln>
            <a:noFill/>
          </a:ln>
        </p:spPr>
      </p:pic>
      <p:pic>
        <p:nvPicPr>
          <p:cNvPr id="213" name="Google Shape;213;p18"/>
          <p:cNvPicPr preferRelativeResize="0"/>
          <p:nvPr/>
        </p:nvPicPr>
        <p:blipFill>
          <a:blip r:embed="rId14">
            <a:alphaModFix/>
          </a:blip>
          <a:stretch>
            <a:fillRect/>
          </a:stretch>
        </p:blipFill>
        <p:spPr>
          <a:xfrm>
            <a:off x="1746875" y="3562350"/>
            <a:ext cx="1197000" cy="59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9"/>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PLM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224" name="Google Shape;224;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100">
                <a:solidFill>
                  <a:srgbClr val="000000"/>
                </a:solidFill>
                <a:latin typeface="Arial"/>
                <a:ea typeface="Arial"/>
                <a:cs typeface="Arial"/>
                <a:sym typeface="Arial"/>
              </a:rPr>
              <a:t>I. Introduction aux Systèmes d'informations industriels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Définition et rôle des systèmes d'informations industriels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Importance des systèmes d'informations dans le contexte industriel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Objectifs et avantages des systèmes d'informations industriels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230" name="Google Shape;230;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100">
                <a:solidFill>
                  <a:srgbClr val="000000"/>
                </a:solidFill>
                <a:latin typeface="Arial"/>
                <a:ea typeface="Arial"/>
                <a:cs typeface="Arial"/>
                <a:sym typeface="Arial"/>
              </a:rPr>
              <a:t>II. Architecture des Systèmes d'informations industriels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Composantes d'un système d'informations industriel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Modèles d'architecture des systèmes d'informations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Intégration des systèmes d'informations dans l'industrie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